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49"/>
  </p:notesMasterIdLst>
  <p:handoutMasterIdLst>
    <p:handoutMasterId r:id="rId50"/>
  </p:handoutMasterIdLst>
  <p:sldIdLst>
    <p:sldId id="415" r:id="rId2"/>
    <p:sldId id="368" r:id="rId3"/>
    <p:sldId id="417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27" r:id="rId17"/>
    <p:sldId id="405" r:id="rId18"/>
    <p:sldId id="413" r:id="rId19"/>
    <p:sldId id="418" r:id="rId20"/>
    <p:sldId id="328" r:id="rId21"/>
    <p:sldId id="381" r:id="rId22"/>
    <p:sldId id="329" r:id="rId23"/>
    <p:sldId id="330" r:id="rId24"/>
    <p:sldId id="382" r:id="rId25"/>
    <p:sldId id="383" r:id="rId26"/>
    <p:sldId id="406" r:id="rId27"/>
    <p:sldId id="404" r:id="rId28"/>
    <p:sldId id="409" r:id="rId29"/>
    <p:sldId id="384" r:id="rId30"/>
    <p:sldId id="420" r:id="rId31"/>
    <p:sldId id="421" r:id="rId32"/>
    <p:sldId id="422" r:id="rId33"/>
    <p:sldId id="419" r:id="rId34"/>
    <p:sldId id="412" r:id="rId35"/>
    <p:sldId id="416" r:id="rId36"/>
    <p:sldId id="389" r:id="rId37"/>
    <p:sldId id="403" r:id="rId38"/>
    <p:sldId id="390" r:id="rId39"/>
    <p:sldId id="391" r:id="rId40"/>
    <p:sldId id="392" r:id="rId41"/>
    <p:sldId id="393" r:id="rId42"/>
    <p:sldId id="398" r:id="rId43"/>
    <p:sldId id="399" r:id="rId44"/>
    <p:sldId id="407" r:id="rId45"/>
    <p:sldId id="400" r:id="rId46"/>
    <p:sldId id="401" r:id="rId47"/>
    <p:sldId id="402" r:id="rId48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FDE"/>
    <a:srgbClr val="FFEF06"/>
    <a:srgbClr val="FF0502"/>
    <a:srgbClr val="E32F1B"/>
    <a:srgbClr val="E3FF10"/>
    <a:srgbClr val="1A1A1A"/>
    <a:srgbClr val="F38E00"/>
    <a:srgbClr val="784B0C"/>
    <a:srgbClr val="CCD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9" autoAdjust="0"/>
    <p:restoredTop sz="95854"/>
  </p:normalViewPr>
  <p:slideViewPr>
    <p:cSldViewPr>
      <p:cViewPr varScale="1">
        <p:scale>
          <a:sx n="176" d="100"/>
          <a:sy n="176" d="100"/>
        </p:scale>
        <p:origin x="200" y="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F9433022-AD75-114C-B0EE-FB00A9A78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040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6"/>
            <a:ext cx="5608320" cy="4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5205D13A-D87A-DC43-B033-00FB4B60D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3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2A4D45-8B45-AB4A-B4BF-67025D02223F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5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89F7D5-185C-4F41-90FE-54AEC4428D6A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0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380E5F-CC1F-1B4E-B15F-C75A1E1C4F1B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C04D62-3E04-0444-AFAA-794809BA959D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ED1958-DCA8-1546-9D87-B53012E19C65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269CCA-5209-8E4C-805E-F1103938CCEB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5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25796B-4712-0248-895B-AB5800B710F6}" type="slidenum">
              <a:rPr lang="en-US" sz="1200">
                <a:latin typeface="Calibri" charset="0"/>
              </a:rPr>
              <a:pPr eaLnBrk="1" hangingPunct="1"/>
              <a:t>20</a:t>
            </a:fld>
            <a:endParaRPr lang="en-US" sz="1200">
              <a:latin typeface="Calibri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2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00F2DA-DC33-3F44-B245-2292B237C3AD}" type="slidenum">
              <a:rPr lang="en-US" sz="1200">
                <a:latin typeface="Calibri" charset="0"/>
              </a:rPr>
              <a:pPr eaLnBrk="1" hangingPunct="1"/>
              <a:t>22</a:t>
            </a:fld>
            <a:endParaRPr lang="en-US" sz="1200">
              <a:latin typeface="Calibri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8D740F-C454-3347-A0B0-FC78E4863E69}" type="slidenum">
              <a:rPr lang="en-US" sz="1200">
                <a:latin typeface="Calibri" charset="0"/>
              </a:rPr>
              <a:pPr eaLnBrk="1" hangingPunct="1"/>
              <a:t>23</a:t>
            </a:fld>
            <a:endParaRPr lang="en-US" sz="1200">
              <a:latin typeface="Calibri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58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07D3D7-3DC5-CF4E-9482-BAB4564A6F0F}" type="slidenum">
              <a:rPr lang="en-US" sz="1200">
                <a:latin typeface="Calibri" charset="0"/>
              </a:rPr>
              <a:pPr eaLnBrk="1" hangingPunct="1"/>
              <a:t>24</a:t>
            </a:fld>
            <a:endParaRPr lang="en-US" sz="1200">
              <a:latin typeface="Calibri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8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5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B49542-E2C8-F841-9898-ED0A0C96843E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42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786ADA-A8C8-5746-A4E0-7CCF934DDE07}" type="slidenum">
              <a:rPr lang="en-US" sz="1200">
                <a:latin typeface="Calibri" charset="0"/>
              </a:rPr>
              <a:pPr eaLnBrk="1" hangingPunct="1"/>
              <a:t>36</a:t>
            </a:fld>
            <a:endParaRPr lang="en-US" sz="1200">
              <a:latin typeface="Calibri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7BDA9F-8291-9247-8E10-CEE85F374C90}" type="slidenum">
              <a:rPr lang="en-US" sz="1200">
                <a:latin typeface="Calibri" charset="0"/>
              </a:rPr>
              <a:pPr eaLnBrk="1" hangingPunct="1"/>
              <a:t>38</a:t>
            </a:fld>
            <a:endParaRPr lang="en-US" sz="1200"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83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2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0EBE85-5DB4-514A-815C-0DCDBC2A3F27}" type="slidenum">
              <a:rPr lang="en-US" sz="1200">
                <a:latin typeface="Calibri" charset="0"/>
              </a:rPr>
              <a:pPr eaLnBrk="1" hangingPunct="1"/>
              <a:t>45</a:t>
            </a:fld>
            <a:endParaRPr lang="en-US" sz="1200">
              <a:latin typeface="Calibri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261938"/>
            <a:ext cx="4613275" cy="3459162"/>
          </a:xfrm>
          <a:ln w="12699" cap="flat">
            <a:solidFill>
              <a:schemeClr val="tx1"/>
            </a:solidFill>
          </a:ln>
        </p:spPr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166410" y="1598"/>
            <a:ext cx="2675517" cy="24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921" tIns="46462" rIns="92921" bIns="46462">
            <a:spAutoFit/>
          </a:bodyPr>
          <a:lstStyle/>
          <a:p>
            <a:pPr defTabSz="922980" eaLnBrk="0" hangingPunct="0"/>
            <a:r>
              <a:rPr lang="en-US" sz="1000">
                <a:latin typeface="Times New Roman" charset="0"/>
              </a:rPr>
              <a:t>2. Forwards and Futures  </a:t>
            </a:r>
            <a:r>
              <a:rPr lang="en-US" sz="1000">
                <a:latin typeface="Symbol" charset="0"/>
              </a:rPr>
              <a:t>®</a:t>
            </a:r>
            <a:r>
              <a:rPr lang="en-US" sz="1000">
                <a:latin typeface="Times New Roman" charset="0"/>
              </a:rPr>
              <a:t>  2.1 Asset and Cash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680" y="3954439"/>
            <a:ext cx="6543040" cy="4762576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80" tIns="45539" rIns="91080" bIns="45539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1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37DA51-8F47-1D46-8057-8136D2C8B6A9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31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377FFB-2B57-7948-AE3D-75D1465BB17D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4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98F106-93C6-5141-AAE3-F7C4D3B52191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C4597E-313C-4743-81C7-3499193FC98D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1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78638E4-B592-484C-BB80-8EE6F425976F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7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F65ED4-6F19-624D-BE86-E09F8F24C255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8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C8603-CC00-C048-BF65-26FB91F46A61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556682-145D-7943-9252-DE9B5FAB3226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6"/>
            <a:ext cx="5140960" cy="415567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9D732E-76FA-A343-BC90-B604E2BB910B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637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1084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8787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551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11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1785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96328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0838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2177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50502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2721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24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2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20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9593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93101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96506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8104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6981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4799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66290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18434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16032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48742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35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6917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65783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9552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94357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100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7083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5677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19969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56466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7137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9293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14319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47025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88552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60466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00917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62916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27352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36551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3053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9206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7554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26604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17728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616714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321967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473687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07130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84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0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D73BDDF0-D611-5747-98E9-44F7AB039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7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B964C707-BAA9-614C-A59F-B1F1B822D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5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 smtClean="0"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smtClean="0">
                <a:latin typeface="Calibri"/>
              </a:defRPr>
            </a:lvl1pPr>
          </a:lstStyle>
          <a:p>
            <a:pPr>
              <a:defRPr/>
            </a:pPr>
            <a:fld id="{EDF37BE0-0BF3-6642-A185-F61474C9F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166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2023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4040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CF_Ch6_CreditRisk_21</a:t>
            </a:r>
          </a:p>
        </p:txBody>
      </p:sp>
    </p:spTree>
    <p:extLst>
      <p:ext uri="{BB962C8B-B14F-4D97-AF65-F5344CB8AC3E}">
        <p14:creationId xmlns:p14="http://schemas.microsoft.com/office/powerpoint/2010/main" val="119877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  <p:sldLayoutId id="2147483876" r:id="rId42"/>
    <p:sldLayoutId id="2147483877" r:id="rId43"/>
    <p:sldLayoutId id="2147483878" r:id="rId44"/>
    <p:sldLayoutId id="2147483879" r:id="rId45"/>
    <p:sldLayoutId id="2147483880" r:id="rId46"/>
    <p:sldLayoutId id="2147483881" r:id="rId47"/>
    <p:sldLayoutId id="2147483882" r:id="rId48"/>
    <p:sldLayoutId id="2147483883" r:id="rId49"/>
    <p:sldLayoutId id="2147483884" r:id="rId50"/>
    <p:sldLayoutId id="2147483885" r:id="rId51"/>
    <p:sldLayoutId id="2147483886" r:id="rId52"/>
    <p:sldLayoutId id="2147483887" r:id="rId53"/>
    <p:sldLayoutId id="2147483888" r:id="rId54"/>
    <p:sldLayoutId id="2147483889" r:id="rId55"/>
    <p:sldLayoutId id="2147483890" r:id="rId56"/>
    <p:sldLayoutId id="2147483891" r:id="rId57"/>
    <p:sldLayoutId id="2147483892" r:id="rId58"/>
    <p:sldLayoutId id="2147483893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nualcreditrepor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.gov/oc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</a:t>
            </a:r>
          </a:p>
          <a:p>
            <a:pPr lvl="1" algn="l"/>
            <a:r>
              <a:rPr lang="en-US" dirty="0"/>
              <a:t>No differences in opinion</a:t>
            </a:r>
          </a:p>
          <a:p>
            <a:pPr lvl="1" algn="l"/>
            <a:r>
              <a:rPr lang="en-US" dirty="0"/>
              <a:t> No taxes</a:t>
            </a:r>
          </a:p>
          <a:p>
            <a:pPr lvl="1" algn="l"/>
            <a:r>
              <a:rPr lang="en-US" dirty="0"/>
              <a:t>No transaction costs.</a:t>
            </a:r>
          </a:p>
          <a:p>
            <a:pPr lvl="1" algn="l"/>
            <a:r>
              <a:rPr lang="en-US" dirty="0"/>
              <a:t>No big sellers/buyers</a:t>
            </a:r>
          </a:p>
          <a:p>
            <a:pPr lvl="1" algn="l"/>
            <a:endParaRPr lang="en-US" dirty="0"/>
          </a:p>
          <a:p>
            <a:pPr algn="l"/>
            <a:r>
              <a:rPr lang="en-US" dirty="0"/>
              <a:t>Different</a:t>
            </a:r>
          </a:p>
          <a:p>
            <a:pPr lvl="1"/>
            <a:r>
              <a:rPr lang="en-US" dirty="0"/>
              <a:t>Project cash flows are not certain</a:t>
            </a:r>
          </a:p>
          <a:p>
            <a:pPr lvl="2"/>
            <a:r>
              <a:rPr lang="en-US" dirty="0"/>
              <a:t>Cash flows to be discounted are the </a:t>
            </a:r>
            <a:r>
              <a:rPr lang="en-US" i="1" dirty="0"/>
              <a:t>expected</a:t>
            </a:r>
            <a:r>
              <a:rPr lang="en-US" dirty="0"/>
              <a:t> cash flows</a:t>
            </a:r>
          </a:p>
          <a:p>
            <a:pPr lvl="2"/>
            <a:r>
              <a:rPr lang="en-US" dirty="0"/>
              <a:t>Distinction between </a:t>
            </a:r>
            <a:r>
              <a:rPr lang="en-US" i="1" dirty="0"/>
              <a:t>promised (quoted or stated) </a:t>
            </a:r>
            <a:r>
              <a:rPr lang="en-US" dirty="0"/>
              <a:t>returns and </a:t>
            </a:r>
            <a:r>
              <a:rPr lang="en-US" i="1" dirty="0"/>
              <a:t>expected returns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Uncertainty, Default, &amp;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2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A large enough sample drawn from a </a:t>
            </a:r>
            <a:r>
              <a:rPr lang="en-US" sz="2400" b="1" i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normal distribution</a:t>
            </a:r>
            <a:r>
              <a:rPr lang="en-US" sz="2400" b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looks like a bell-shaped curve.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SDs and the Normal Distribution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F18D2B-DC77-9C41-8F25-7A217A612D42}" type="slidenum">
              <a:rPr lang="en-US" sz="800">
                <a:latin typeface="Calibri" charset="0"/>
              </a:rPr>
              <a:pPr eaLnBrk="1" hangingPunct="1"/>
              <a:t>10</a:t>
            </a:fld>
            <a:endParaRPr lang="en-US" sz="800">
              <a:latin typeface="Calibri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400425" y="1643062"/>
            <a:ext cx="1235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latin typeface="Calibri" charset="0"/>
              </a:rPr>
              <a:t>Probability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6791325" y="4448175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 dirty="0">
                <a:latin typeface="Times New Roman" charset="0"/>
              </a:rPr>
              <a:t>Return 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large company common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stocks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3732213" y="5715000"/>
            <a:ext cx="766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 99.74%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14859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49.3%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22352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28.8%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3041650" y="4359275"/>
            <a:ext cx="674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1s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8.3%</a:t>
            </a:r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3773488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0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12.2%</a:t>
            </a:r>
          </a:p>
        </p:txBody>
      </p:sp>
      <p:sp>
        <p:nvSpPr>
          <p:cNvPr id="32780" name="Rectangle 11"/>
          <p:cNvSpPr>
            <a:spLocks noChangeArrowheads="1"/>
          </p:cNvSpPr>
          <p:nvPr/>
        </p:nvSpPr>
        <p:spPr bwMode="auto">
          <a:xfrm>
            <a:off x="45053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+ 1s    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32.7%</a:t>
            </a:r>
          </a:p>
        </p:txBody>
      </p:sp>
      <p:sp>
        <p:nvSpPr>
          <p:cNvPr id="32781" name="Rectangle 12"/>
          <p:cNvSpPr>
            <a:spLocks noChangeArrowheads="1"/>
          </p:cNvSpPr>
          <p:nvPr/>
        </p:nvSpPr>
        <p:spPr bwMode="auto">
          <a:xfrm>
            <a:off x="52546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53.2%</a:t>
            </a:r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5922963" y="435292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73.7%</a:t>
            </a:r>
          </a:p>
        </p:txBody>
      </p:sp>
      <p:sp>
        <p:nvSpPr>
          <p:cNvPr id="264206" name="Rectangle 14"/>
          <p:cNvSpPr>
            <a:spLocks noChangeArrowheads="1"/>
          </p:cNvSpPr>
          <p:nvPr/>
        </p:nvSpPr>
        <p:spPr bwMode="auto">
          <a:xfrm>
            <a:off x="5047457" y="1413920"/>
            <a:ext cx="3810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671739"/>
              </a:buClr>
            </a:pPr>
            <a:r>
              <a:rPr lang="en-US" sz="2000" dirty="0">
                <a:solidFill>
                  <a:srgbClr val="010004"/>
                </a:solidFill>
                <a:latin typeface="+mn-lt"/>
              </a:rPr>
              <a:t>The probability that a yearly return will fall within 20.1 percent of the mean of 13.3 percent will be approximately 2/3.</a:t>
            </a:r>
          </a:p>
        </p:txBody>
      </p:sp>
      <p:sp>
        <p:nvSpPr>
          <p:cNvPr id="32784" name="Line 15"/>
          <p:cNvSpPr>
            <a:spLocks noChangeShapeType="1"/>
          </p:cNvSpPr>
          <p:nvPr/>
        </p:nvSpPr>
        <p:spPr bwMode="auto">
          <a:xfrm>
            <a:off x="1209675" y="4310062"/>
            <a:ext cx="55816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Rectangle 16"/>
          <p:cNvSpPr>
            <a:spLocks noChangeArrowheads="1"/>
          </p:cNvSpPr>
          <p:nvPr/>
        </p:nvSpPr>
        <p:spPr bwMode="auto">
          <a:xfrm>
            <a:off x="5410200" y="4325937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6" name="Freeform 17"/>
          <p:cNvSpPr>
            <a:spLocks/>
          </p:cNvSpPr>
          <p:nvPr/>
        </p:nvSpPr>
        <p:spPr bwMode="auto">
          <a:xfrm>
            <a:off x="6791325" y="4291012"/>
            <a:ext cx="122238" cy="80963"/>
          </a:xfrm>
          <a:custGeom>
            <a:avLst/>
            <a:gdLst>
              <a:gd name="T0" fmla="*/ 2147483647 w 77"/>
              <a:gd name="T1" fmla="*/ 2147483647 h 51"/>
              <a:gd name="T2" fmla="*/ 0 w 77"/>
              <a:gd name="T3" fmla="*/ 0 h 51"/>
              <a:gd name="T4" fmla="*/ 2147483647 w 77"/>
              <a:gd name="T5" fmla="*/ 2147483647 h 51"/>
              <a:gd name="T6" fmla="*/ 0 w 77"/>
              <a:gd name="T7" fmla="*/ 2147483647 h 51"/>
              <a:gd name="T8" fmla="*/ 2147483647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77" y="25"/>
                </a:moveTo>
                <a:lnTo>
                  <a:pt x="0" y="0"/>
                </a:lnTo>
                <a:lnTo>
                  <a:pt x="12" y="25"/>
                </a:lnTo>
                <a:lnTo>
                  <a:pt x="0" y="51"/>
                </a:lnTo>
                <a:lnTo>
                  <a:pt x="77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Freeform 18"/>
          <p:cNvSpPr>
            <a:spLocks/>
          </p:cNvSpPr>
          <p:nvPr/>
        </p:nvSpPr>
        <p:spPr bwMode="auto">
          <a:xfrm>
            <a:off x="1108075" y="4270375"/>
            <a:ext cx="122238" cy="80962"/>
          </a:xfrm>
          <a:custGeom>
            <a:avLst/>
            <a:gdLst>
              <a:gd name="T0" fmla="*/ 0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0 h 51"/>
              <a:gd name="T8" fmla="*/ 0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0" y="25"/>
                </a:moveTo>
                <a:lnTo>
                  <a:pt x="77" y="51"/>
                </a:lnTo>
                <a:lnTo>
                  <a:pt x="64" y="25"/>
                </a:lnTo>
                <a:lnTo>
                  <a:pt x="77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Rectangle 19"/>
          <p:cNvSpPr>
            <a:spLocks noChangeArrowheads="1"/>
          </p:cNvSpPr>
          <p:nvPr/>
        </p:nvSpPr>
        <p:spPr bwMode="auto">
          <a:xfrm>
            <a:off x="4025900" y="4222750"/>
            <a:ext cx="20638" cy="1635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9" name="Rectangle 20"/>
          <p:cNvSpPr>
            <a:spLocks noChangeArrowheads="1"/>
          </p:cNvSpPr>
          <p:nvPr/>
        </p:nvSpPr>
        <p:spPr bwMode="auto">
          <a:xfrm>
            <a:off x="47244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0" name="Rectangle 21"/>
          <p:cNvSpPr>
            <a:spLocks noChangeArrowheads="1"/>
          </p:cNvSpPr>
          <p:nvPr/>
        </p:nvSpPr>
        <p:spPr bwMode="auto">
          <a:xfrm>
            <a:off x="60960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1" name="Rectangle 22"/>
          <p:cNvSpPr>
            <a:spLocks noChangeArrowheads="1"/>
          </p:cNvSpPr>
          <p:nvPr/>
        </p:nvSpPr>
        <p:spPr bwMode="auto">
          <a:xfrm>
            <a:off x="3332163" y="4325937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2" name="Rectangle 23"/>
          <p:cNvSpPr>
            <a:spLocks noChangeArrowheads="1"/>
          </p:cNvSpPr>
          <p:nvPr/>
        </p:nvSpPr>
        <p:spPr bwMode="auto">
          <a:xfrm>
            <a:off x="26463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3" name="Rectangle 24"/>
          <p:cNvSpPr>
            <a:spLocks noChangeArrowheads="1"/>
          </p:cNvSpPr>
          <p:nvPr/>
        </p:nvSpPr>
        <p:spPr bwMode="auto">
          <a:xfrm>
            <a:off x="40179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4" name="Rectangle 25"/>
          <p:cNvSpPr>
            <a:spLocks noChangeArrowheads="1"/>
          </p:cNvSpPr>
          <p:nvPr/>
        </p:nvSpPr>
        <p:spPr bwMode="auto">
          <a:xfrm>
            <a:off x="19605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5" name="Freeform 26"/>
          <p:cNvSpPr>
            <a:spLocks/>
          </p:cNvSpPr>
          <p:nvPr/>
        </p:nvSpPr>
        <p:spPr bwMode="auto">
          <a:xfrm>
            <a:off x="1235075" y="2065337"/>
            <a:ext cx="5581650" cy="2244725"/>
          </a:xfrm>
          <a:custGeom>
            <a:avLst/>
            <a:gdLst>
              <a:gd name="T0" fmla="*/ 2147483647 w 3516"/>
              <a:gd name="T1" fmla="*/ 2147483647 h 1414"/>
              <a:gd name="T2" fmla="*/ 2147483647 w 3516"/>
              <a:gd name="T3" fmla="*/ 2147483647 h 1414"/>
              <a:gd name="T4" fmla="*/ 0 w 3516"/>
              <a:gd name="T5" fmla="*/ 2147483647 h 1414"/>
              <a:gd name="T6" fmla="*/ 0 w 3516"/>
              <a:gd name="T7" fmla="*/ 2147483647 h 1414"/>
              <a:gd name="T8" fmla="*/ 2147483647 w 3516"/>
              <a:gd name="T9" fmla="*/ 2147483647 h 1414"/>
              <a:gd name="T10" fmla="*/ 2147483647 w 3516"/>
              <a:gd name="T11" fmla="*/ 2147483647 h 1414"/>
              <a:gd name="T12" fmla="*/ 2147483647 w 3516"/>
              <a:gd name="T13" fmla="*/ 2147483647 h 1414"/>
              <a:gd name="T14" fmla="*/ 2147483647 w 3516"/>
              <a:gd name="T15" fmla="*/ 2147483647 h 1414"/>
              <a:gd name="T16" fmla="*/ 2147483647 w 3516"/>
              <a:gd name="T17" fmla="*/ 2147483647 h 1414"/>
              <a:gd name="T18" fmla="*/ 2147483647 w 3516"/>
              <a:gd name="T19" fmla="*/ 2147483647 h 1414"/>
              <a:gd name="T20" fmla="*/ 2147483647 w 3516"/>
              <a:gd name="T21" fmla="*/ 2147483647 h 1414"/>
              <a:gd name="T22" fmla="*/ 2147483647 w 3516"/>
              <a:gd name="T23" fmla="*/ 2147483647 h 1414"/>
              <a:gd name="T24" fmla="*/ 2147483647 w 3516"/>
              <a:gd name="T25" fmla="*/ 2147483647 h 1414"/>
              <a:gd name="T26" fmla="*/ 2147483647 w 3516"/>
              <a:gd name="T27" fmla="*/ 2147483647 h 1414"/>
              <a:gd name="T28" fmla="*/ 2147483647 w 3516"/>
              <a:gd name="T29" fmla="*/ 2147483647 h 1414"/>
              <a:gd name="T30" fmla="*/ 2147483647 w 3516"/>
              <a:gd name="T31" fmla="*/ 2147483647 h 1414"/>
              <a:gd name="T32" fmla="*/ 2147483647 w 3516"/>
              <a:gd name="T33" fmla="*/ 0 h 1414"/>
              <a:gd name="T34" fmla="*/ 2147483647 w 3516"/>
              <a:gd name="T35" fmla="*/ 2147483647 h 1414"/>
              <a:gd name="T36" fmla="*/ 2147483647 w 3516"/>
              <a:gd name="T37" fmla="*/ 2147483647 h 1414"/>
              <a:gd name="T38" fmla="*/ 2147483647 w 3516"/>
              <a:gd name="T39" fmla="*/ 2147483647 h 1414"/>
              <a:gd name="T40" fmla="*/ 2147483647 w 3516"/>
              <a:gd name="T41" fmla="*/ 2147483647 h 1414"/>
              <a:gd name="T42" fmla="*/ 2147483647 w 3516"/>
              <a:gd name="T43" fmla="*/ 2147483647 h 1414"/>
              <a:gd name="T44" fmla="*/ 2147483647 w 3516"/>
              <a:gd name="T45" fmla="*/ 2147483647 h 1414"/>
              <a:gd name="T46" fmla="*/ 2147483647 w 3516"/>
              <a:gd name="T47" fmla="*/ 2147483647 h 1414"/>
              <a:gd name="T48" fmla="*/ 2147483647 w 3516"/>
              <a:gd name="T49" fmla="*/ 2147483647 h 1414"/>
              <a:gd name="T50" fmla="*/ 2147483647 w 3516"/>
              <a:gd name="T51" fmla="*/ 2147483647 h 1414"/>
              <a:gd name="T52" fmla="*/ 2147483647 w 3516"/>
              <a:gd name="T53" fmla="*/ 2147483647 h 1414"/>
              <a:gd name="T54" fmla="*/ 2147483647 w 3516"/>
              <a:gd name="T55" fmla="*/ 2147483647 h 1414"/>
              <a:gd name="T56" fmla="*/ 2147483647 w 3516"/>
              <a:gd name="T57" fmla="*/ 2147483647 h 1414"/>
              <a:gd name="T58" fmla="*/ 2147483647 w 3516"/>
              <a:gd name="T59" fmla="*/ 2147483647 h 1414"/>
              <a:gd name="T60" fmla="*/ 2147483647 w 3516"/>
              <a:gd name="T61" fmla="*/ 2147483647 h 14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516"/>
              <a:gd name="T94" fmla="*/ 0 h 1414"/>
              <a:gd name="T95" fmla="*/ 3516 w 3516"/>
              <a:gd name="T96" fmla="*/ 1414 h 141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516" h="1414">
                <a:moveTo>
                  <a:pt x="3516" y="1376"/>
                </a:moveTo>
                <a:lnTo>
                  <a:pt x="3516" y="1414"/>
                </a:lnTo>
                <a:lnTo>
                  <a:pt x="0" y="1414"/>
                </a:lnTo>
                <a:lnTo>
                  <a:pt x="0" y="1376"/>
                </a:lnTo>
                <a:lnTo>
                  <a:pt x="143" y="1376"/>
                </a:lnTo>
                <a:lnTo>
                  <a:pt x="311" y="1376"/>
                </a:lnTo>
                <a:lnTo>
                  <a:pt x="479" y="1350"/>
                </a:lnTo>
                <a:lnTo>
                  <a:pt x="634" y="1312"/>
                </a:lnTo>
                <a:lnTo>
                  <a:pt x="802" y="1234"/>
                </a:lnTo>
                <a:lnTo>
                  <a:pt x="905" y="1144"/>
                </a:lnTo>
                <a:lnTo>
                  <a:pt x="1073" y="926"/>
                </a:lnTo>
                <a:lnTo>
                  <a:pt x="1332" y="437"/>
                </a:lnTo>
                <a:lnTo>
                  <a:pt x="1461" y="218"/>
                </a:lnTo>
                <a:lnTo>
                  <a:pt x="1525" y="128"/>
                </a:lnTo>
                <a:lnTo>
                  <a:pt x="1590" y="64"/>
                </a:lnTo>
                <a:lnTo>
                  <a:pt x="1668" y="13"/>
                </a:lnTo>
                <a:lnTo>
                  <a:pt x="1758" y="0"/>
                </a:lnTo>
                <a:lnTo>
                  <a:pt x="1848" y="13"/>
                </a:lnTo>
                <a:lnTo>
                  <a:pt x="1926" y="64"/>
                </a:lnTo>
                <a:lnTo>
                  <a:pt x="1991" y="128"/>
                </a:lnTo>
                <a:lnTo>
                  <a:pt x="2055" y="218"/>
                </a:lnTo>
                <a:lnTo>
                  <a:pt x="2172" y="437"/>
                </a:lnTo>
                <a:lnTo>
                  <a:pt x="2443" y="926"/>
                </a:lnTo>
                <a:lnTo>
                  <a:pt x="2533" y="1054"/>
                </a:lnTo>
                <a:lnTo>
                  <a:pt x="2611" y="1144"/>
                </a:lnTo>
                <a:lnTo>
                  <a:pt x="2714" y="1234"/>
                </a:lnTo>
                <a:lnTo>
                  <a:pt x="2882" y="1312"/>
                </a:lnTo>
                <a:lnTo>
                  <a:pt x="3037" y="1350"/>
                </a:lnTo>
                <a:lnTo>
                  <a:pt x="3205" y="1376"/>
                </a:lnTo>
                <a:lnTo>
                  <a:pt x="3348" y="1376"/>
                </a:lnTo>
                <a:lnTo>
                  <a:pt x="3516" y="1376"/>
                </a:lnTo>
                <a:close/>
              </a:path>
            </a:pathLst>
          </a:custGeom>
          <a:solidFill>
            <a:srgbClr val="D9F1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AutoShape 27"/>
          <p:cNvSpPr>
            <a:spLocks/>
          </p:cNvSpPr>
          <p:nvPr/>
        </p:nvSpPr>
        <p:spPr bwMode="auto">
          <a:xfrm rot="-5400000">
            <a:off x="4000500" y="4195762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797" name="Rectangle 28"/>
          <p:cNvSpPr>
            <a:spLocks noChangeArrowheads="1"/>
          </p:cNvSpPr>
          <p:nvPr/>
        </p:nvSpPr>
        <p:spPr bwMode="auto">
          <a:xfrm>
            <a:off x="3783013" y="4953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68.26%</a:t>
            </a:r>
          </a:p>
        </p:txBody>
      </p:sp>
      <p:sp>
        <p:nvSpPr>
          <p:cNvPr id="32798" name="Rectangle 29"/>
          <p:cNvSpPr>
            <a:spLocks noChangeArrowheads="1"/>
          </p:cNvSpPr>
          <p:nvPr/>
        </p:nvSpPr>
        <p:spPr bwMode="auto">
          <a:xfrm>
            <a:off x="3795713" y="5334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95.44%</a:t>
            </a:r>
          </a:p>
        </p:txBody>
      </p:sp>
      <p:sp>
        <p:nvSpPr>
          <p:cNvPr id="32799" name="AutoShape 30"/>
          <p:cNvSpPr>
            <a:spLocks/>
          </p:cNvSpPr>
          <p:nvPr/>
        </p:nvSpPr>
        <p:spPr bwMode="auto">
          <a:xfrm rot="-5400000">
            <a:off x="3924300" y="3890962"/>
            <a:ext cx="228600" cy="27432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800" name="Line 31"/>
          <p:cNvSpPr>
            <a:spLocks noChangeShapeType="1"/>
          </p:cNvSpPr>
          <p:nvPr/>
        </p:nvSpPr>
        <p:spPr bwMode="auto">
          <a:xfrm flipV="1">
            <a:off x="33528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V="1">
            <a:off x="47244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2" name="Freeform 33"/>
          <p:cNvSpPr>
            <a:spLocks/>
          </p:cNvSpPr>
          <p:nvPr/>
        </p:nvSpPr>
        <p:spPr bwMode="auto">
          <a:xfrm>
            <a:off x="1143000" y="2049462"/>
            <a:ext cx="5764213" cy="2184400"/>
          </a:xfrm>
          <a:custGeom>
            <a:avLst/>
            <a:gdLst>
              <a:gd name="T0" fmla="*/ 0 w 3631"/>
              <a:gd name="T1" fmla="*/ 2147483647 h 1376"/>
              <a:gd name="T2" fmla="*/ 2147483647 w 3631"/>
              <a:gd name="T3" fmla="*/ 2147483647 h 1376"/>
              <a:gd name="T4" fmla="*/ 2147483647 w 3631"/>
              <a:gd name="T5" fmla="*/ 2147483647 h 1376"/>
              <a:gd name="T6" fmla="*/ 2147483647 w 3631"/>
              <a:gd name="T7" fmla="*/ 2147483647 h 1376"/>
              <a:gd name="T8" fmla="*/ 2147483647 w 3631"/>
              <a:gd name="T9" fmla="*/ 2147483647 h 1376"/>
              <a:gd name="T10" fmla="*/ 2147483647 w 3631"/>
              <a:gd name="T11" fmla="*/ 2147483647 h 1376"/>
              <a:gd name="T12" fmla="*/ 2147483647 w 3631"/>
              <a:gd name="T13" fmla="*/ 2147483647 h 1376"/>
              <a:gd name="T14" fmla="*/ 2147483647 w 3631"/>
              <a:gd name="T15" fmla="*/ 2147483647 h 1376"/>
              <a:gd name="T16" fmla="*/ 2147483647 w 3631"/>
              <a:gd name="T17" fmla="*/ 2147483647 h 1376"/>
              <a:gd name="T18" fmla="*/ 2147483647 w 3631"/>
              <a:gd name="T19" fmla="*/ 2147483647 h 1376"/>
              <a:gd name="T20" fmla="*/ 2147483647 w 3631"/>
              <a:gd name="T21" fmla="*/ 2147483647 h 1376"/>
              <a:gd name="T22" fmla="*/ 2147483647 w 3631"/>
              <a:gd name="T23" fmla="*/ 2147483647 h 1376"/>
              <a:gd name="T24" fmla="*/ 2147483647 w 3631"/>
              <a:gd name="T25" fmla="*/ 2147483647 h 1376"/>
              <a:gd name="T26" fmla="*/ 2147483647 w 3631"/>
              <a:gd name="T27" fmla="*/ 0 h 1376"/>
              <a:gd name="T28" fmla="*/ 2147483647 w 3631"/>
              <a:gd name="T29" fmla="*/ 2147483647 h 1376"/>
              <a:gd name="T30" fmla="*/ 2147483647 w 3631"/>
              <a:gd name="T31" fmla="*/ 2147483647 h 1376"/>
              <a:gd name="T32" fmla="*/ 2147483647 w 3631"/>
              <a:gd name="T33" fmla="*/ 2147483647 h 1376"/>
              <a:gd name="T34" fmla="*/ 2147483647 w 3631"/>
              <a:gd name="T35" fmla="*/ 2147483647 h 1376"/>
              <a:gd name="T36" fmla="*/ 2147483647 w 3631"/>
              <a:gd name="T37" fmla="*/ 2147483647 h 1376"/>
              <a:gd name="T38" fmla="*/ 2147483647 w 3631"/>
              <a:gd name="T39" fmla="*/ 2147483647 h 1376"/>
              <a:gd name="T40" fmla="*/ 2147483647 w 3631"/>
              <a:gd name="T41" fmla="*/ 2147483647 h 1376"/>
              <a:gd name="T42" fmla="*/ 2147483647 w 3631"/>
              <a:gd name="T43" fmla="*/ 2147483647 h 1376"/>
              <a:gd name="T44" fmla="*/ 2147483647 w 3631"/>
              <a:gd name="T45" fmla="*/ 2147483647 h 1376"/>
              <a:gd name="T46" fmla="*/ 2147483647 w 3631"/>
              <a:gd name="T47" fmla="*/ 2147483647 h 1376"/>
              <a:gd name="T48" fmla="*/ 2147483647 w 3631"/>
              <a:gd name="T49" fmla="*/ 2147483647 h 1376"/>
              <a:gd name="T50" fmla="*/ 2147483647 w 3631"/>
              <a:gd name="T51" fmla="*/ 2147483647 h 1376"/>
              <a:gd name="T52" fmla="*/ 2147483647 w 3631"/>
              <a:gd name="T53" fmla="*/ 2147483647 h 1376"/>
              <a:gd name="T54" fmla="*/ 2147483647 w 3631"/>
              <a:gd name="T55" fmla="*/ 2147483647 h 13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631"/>
              <a:gd name="T85" fmla="*/ 0 h 1376"/>
              <a:gd name="T86" fmla="*/ 3631 w 3631"/>
              <a:gd name="T87" fmla="*/ 1376 h 13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631" h="1376">
                <a:moveTo>
                  <a:pt x="0" y="1376"/>
                </a:moveTo>
                <a:lnTo>
                  <a:pt x="207" y="1376"/>
                </a:lnTo>
                <a:lnTo>
                  <a:pt x="375" y="1376"/>
                </a:lnTo>
                <a:lnTo>
                  <a:pt x="543" y="1350"/>
                </a:lnTo>
                <a:lnTo>
                  <a:pt x="698" y="1312"/>
                </a:lnTo>
                <a:lnTo>
                  <a:pt x="866" y="1234"/>
                </a:lnTo>
                <a:lnTo>
                  <a:pt x="969" y="1144"/>
                </a:lnTo>
                <a:lnTo>
                  <a:pt x="1137" y="926"/>
                </a:lnTo>
                <a:lnTo>
                  <a:pt x="1396" y="437"/>
                </a:lnTo>
                <a:lnTo>
                  <a:pt x="1525" y="218"/>
                </a:lnTo>
                <a:lnTo>
                  <a:pt x="1589" y="128"/>
                </a:lnTo>
                <a:lnTo>
                  <a:pt x="1654" y="64"/>
                </a:lnTo>
                <a:lnTo>
                  <a:pt x="1732" y="13"/>
                </a:lnTo>
                <a:lnTo>
                  <a:pt x="1822" y="0"/>
                </a:lnTo>
                <a:lnTo>
                  <a:pt x="1912" y="13"/>
                </a:lnTo>
                <a:lnTo>
                  <a:pt x="1990" y="64"/>
                </a:lnTo>
                <a:lnTo>
                  <a:pt x="2055" y="128"/>
                </a:lnTo>
                <a:lnTo>
                  <a:pt x="2119" y="218"/>
                </a:lnTo>
                <a:lnTo>
                  <a:pt x="2236" y="437"/>
                </a:lnTo>
                <a:lnTo>
                  <a:pt x="2507" y="926"/>
                </a:lnTo>
                <a:lnTo>
                  <a:pt x="2597" y="1054"/>
                </a:lnTo>
                <a:lnTo>
                  <a:pt x="2675" y="1144"/>
                </a:lnTo>
                <a:lnTo>
                  <a:pt x="2778" y="1234"/>
                </a:lnTo>
                <a:lnTo>
                  <a:pt x="2946" y="1312"/>
                </a:lnTo>
                <a:lnTo>
                  <a:pt x="3101" y="1350"/>
                </a:lnTo>
                <a:lnTo>
                  <a:pt x="3269" y="1376"/>
                </a:lnTo>
                <a:lnTo>
                  <a:pt x="3412" y="1376"/>
                </a:lnTo>
                <a:lnTo>
                  <a:pt x="3631" y="1376"/>
                </a:lnTo>
              </a:path>
            </a:pathLst>
          </a:custGeom>
          <a:noFill/>
          <a:ln w="4127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3" name="AutoShape 34"/>
          <p:cNvSpPr>
            <a:spLocks/>
          </p:cNvSpPr>
          <p:nvPr/>
        </p:nvSpPr>
        <p:spPr bwMode="auto">
          <a:xfrm rot="-5400000">
            <a:off x="3886200" y="3395662"/>
            <a:ext cx="304800" cy="4419600"/>
          </a:xfrm>
          <a:prstGeom prst="leftBrace">
            <a:avLst>
              <a:gd name="adj1" fmla="val 1208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 autoUpdateAnimBg="0"/>
      <p:bldP spid="26420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Fair bet:  Cost = E(value)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Averse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rejects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is indifferent about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 (will write or take)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Evaluates outcomes solely on the basis of expected value and </a:t>
            </a:r>
            <a:r>
              <a:rPr lang="en-US" sz="2000" i="1" dirty="0">
                <a:latin typeface="Calibri" charset="0"/>
                <a:ea typeface="ＭＳ Ｐゴシック" charset="0"/>
              </a:rPr>
              <a:t>not</a:t>
            </a:r>
            <a:r>
              <a:rPr lang="en-US" sz="2000" dirty="0">
                <a:latin typeface="Calibri" charset="0"/>
                <a:ea typeface="ＭＳ Ｐゴシック" charset="0"/>
              </a:rPr>
              <a:t> risk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does not pay a premium for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Lover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accepts all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</a:t>
            </a:r>
            <a:r>
              <a:rPr lang="en-US" sz="2000" dirty="0">
                <a:latin typeface="Calibri" charset="0"/>
                <a:ea typeface="ＭＳ Ｐゴシック" charset="0"/>
              </a:rPr>
              <a:t>(and some </a:t>
            </a:r>
            <a:r>
              <a:rPr lang="en-US" sz="2000" b="1" dirty="0">
                <a:latin typeface="Calibri" charset="0"/>
                <a:ea typeface="ＭＳ Ｐゴシック" charset="0"/>
              </a:rPr>
              <a:t>unfair</a:t>
            </a:r>
            <a:r>
              <a:rPr lang="en-US" sz="2000" dirty="0">
                <a:latin typeface="Calibri" charset="0"/>
                <a:ea typeface="ＭＳ Ｐゴシック" charset="0"/>
              </a:rPr>
              <a:t>) </a:t>
            </a:r>
            <a:r>
              <a:rPr lang="en-US" sz="2000" b="1" dirty="0">
                <a:latin typeface="Calibri" charset="0"/>
                <a:ea typeface="ＭＳ Ｐゴシック" charset="0"/>
              </a:rPr>
              <a:t>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never purchases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Market vs. Personal Risk Aversion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Adverse, Risk Neutral, and Risk Lover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DCFAFD-B341-5D42-B99F-BBE563C707A4}" type="slidenum">
              <a:rPr lang="en-US" sz="800">
                <a:latin typeface="Calibri" charset="0"/>
              </a:rPr>
              <a:pPr eaLnBrk="1" hangingPunct="1"/>
              <a:t>11</a:t>
            </a:fld>
            <a:endParaRPr lang="en-US" sz="800">
              <a:latin typeface="Calibri" charset="0"/>
            </a:endParaRPr>
          </a:p>
        </p:txBody>
      </p:sp>
      <p:sp>
        <p:nvSpPr>
          <p:cNvPr id="34821" name="Oval 4"/>
          <p:cNvSpPr>
            <a:spLocks noChangeArrowheads="1"/>
          </p:cNvSpPr>
          <p:nvPr/>
        </p:nvSpPr>
        <p:spPr bwMode="auto">
          <a:xfrm>
            <a:off x="685800" y="2133600"/>
            <a:ext cx="25908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latin typeface="Calibri" charset="0"/>
              </a:rPr>
              <a:t>Risk Neutral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Interest Rate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Reinvestment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Inflation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Credit (Default)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Liquidity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Contract Risk,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., Redemption (Call)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Exchange (FX) Risk</a:t>
            </a:r>
          </a:p>
          <a:p>
            <a:pPr eaLnBrk="1" hangingPunct="1">
              <a:lnSpc>
                <a:spcPct val="90000"/>
              </a:lnSpc>
            </a:pP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Factors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9BAC5E-3217-1A4C-A160-D6FD417F305E}" type="slidenum">
              <a:rPr lang="en-US" sz="800">
                <a:latin typeface="Calibri" charset="0"/>
              </a:rPr>
              <a:pPr eaLnBrk="1" hangingPunct="1"/>
              <a:t>12</a:t>
            </a:fld>
            <a:endParaRPr lang="en-US" sz="800">
              <a:latin typeface="Calibri" charset="0"/>
            </a:endParaRPr>
          </a:p>
        </p:txBody>
      </p:sp>
      <p:pic>
        <p:nvPicPr>
          <p:cNvPr id="36869" name="Picture 4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32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3972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Line 7"/>
          <p:cNvSpPr>
            <a:spLocks noChangeShapeType="1"/>
          </p:cNvSpPr>
          <p:nvPr/>
        </p:nvSpPr>
        <p:spPr bwMode="auto">
          <a:xfrm flipH="1">
            <a:off x="3810000" y="2209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uiExpand="1" build="p"/>
      <p:bldP spid="368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A bank is considering a loan of $1M to a customer.  The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5% and the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default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is 50%, in which case the bank will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recover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$750,000.  </a:t>
            </a:r>
          </a:p>
          <a:p>
            <a:pPr marL="292100" indent="-292100" eaLnBrk="1" hangingPunct="1"/>
            <a:endParaRPr lang="en-US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If the bank charges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, calculate its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latin typeface="Calibri" charset="0"/>
                <a:ea typeface="ＭＳ Ｐゴシック" charset="0"/>
                <a:cs typeface="ＭＳ Ｐゴシック" charset="0"/>
              </a:rPr>
              <a:t>ROR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) on the loan?</a:t>
            </a:r>
          </a:p>
          <a:p>
            <a:pPr marL="292100" indent="-292100" eaLnBrk="1" hangingPunct="1"/>
            <a:endParaRPr lang="en-US" sz="2800" dirty="0">
              <a:ea typeface="ＭＳ Ｐゴシック" charset="0"/>
              <a:cs typeface="ＭＳ Ｐゴシック" charset="0"/>
            </a:endParaRPr>
          </a:p>
          <a:p>
            <a:pPr marL="292100" indent="-292100"/>
            <a:r>
              <a:rPr lang="en-US" sz="2800" dirty="0">
                <a:ea typeface="ＭＳ Ｐゴシック" charset="0"/>
                <a:cs typeface="ＭＳ Ｐゴシック" charset="0"/>
              </a:rPr>
              <a:t>Assume that the bank is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risk neutral. 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How much does it have to charge on the loan to expect to earn the </a:t>
            </a:r>
            <a:r>
              <a:rPr lang="en-US" sz="2800" b="1" dirty="0" err="1"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3F3152-F639-5849-807F-A9BC70A7F68E}" type="slidenum">
              <a:rPr lang="en-US" sz="800">
                <a:latin typeface="Calibri" charset="0"/>
              </a:rPr>
              <a:pPr eaLnBrk="1" hangingPunct="1"/>
              <a:t>13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C58008-369B-4E42-A677-3F093BEFD25C}" type="slidenum">
              <a:rPr lang="en-US" sz="800">
                <a:latin typeface="Calibri" charset="0"/>
              </a:rPr>
              <a:pPr eaLnBrk="1" hangingPunct="1"/>
              <a:t>14</a:t>
            </a:fld>
            <a:endParaRPr lang="en-US" sz="800">
              <a:latin typeface="Calibri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735260" y="1714736"/>
            <a:ext cx="685800" cy="1905000"/>
          </a:xfrm>
          <a:prstGeom prst="rect">
            <a:avLst/>
          </a:prstGeom>
          <a:solidFill>
            <a:srgbClr val="FF0502"/>
          </a:solidFill>
          <a:ln w="9525">
            <a:solidFill>
              <a:srgbClr val="A3FBF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3216498" y="1641711"/>
            <a:ext cx="304800" cy="2286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52907" y="2572543"/>
            <a:ext cx="266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Promised/Quoted/Stated Interest = 35%</a:t>
            </a:r>
          </a:p>
        </p:txBody>
      </p:sp>
      <p:sp>
        <p:nvSpPr>
          <p:cNvPr id="40968" name="AutoShape 7"/>
          <p:cNvSpPr>
            <a:spLocks/>
          </p:cNvSpPr>
          <p:nvPr/>
        </p:nvSpPr>
        <p:spPr bwMode="auto">
          <a:xfrm>
            <a:off x="4649660" y="3619736"/>
            <a:ext cx="533400" cy="533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5259260" y="2414824"/>
            <a:ext cx="3125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Default/Credit Premium = 30%</a:t>
            </a:r>
          </a:p>
        </p:txBody>
      </p:sp>
      <p:sp>
        <p:nvSpPr>
          <p:cNvPr id="40970" name="AutoShape 9"/>
          <p:cNvSpPr>
            <a:spLocks/>
          </p:cNvSpPr>
          <p:nvPr/>
        </p:nvSpPr>
        <p:spPr bwMode="auto">
          <a:xfrm>
            <a:off x="4649660" y="1714736"/>
            <a:ext cx="533400" cy="1828800"/>
          </a:xfrm>
          <a:prstGeom prst="rightBrace">
            <a:avLst>
              <a:gd name="adj1" fmla="val 285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71" name="Text Box 10"/>
          <p:cNvSpPr txBox="1">
            <a:spLocks noChangeArrowheads="1"/>
          </p:cNvSpPr>
          <p:nvPr/>
        </p:nvSpPr>
        <p:spPr bwMode="auto">
          <a:xfrm>
            <a:off x="5487860" y="3710224"/>
            <a:ext cx="2093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 = 5%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3735260" y="3619736"/>
            <a:ext cx="685800" cy="533400"/>
          </a:xfrm>
          <a:prstGeom prst="rect">
            <a:avLst/>
          </a:prstGeom>
          <a:solidFill>
            <a:srgbClr val="E3FF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40966" grpId="0" animBg="1"/>
      <p:bldP spid="40967" grpId="0"/>
      <p:bldP spid="40968" grpId="0" animBg="1"/>
      <p:bldP spid="40969" grpId="0"/>
      <p:bldP spid="40970" grpId="0" animBg="1"/>
      <p:bldP spid="40971" grpId="0"/>
      <p:bldP spid="409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Promised/Quoted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Time Premium + Default/Credit Premium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Expected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[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(r)]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</a:t>
            </a: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(Default Premium)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   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From prior example:  (.5)*(35%-5%) + (.5)(-25%-5%) = 0</a:t>
            </a:r>
          </a:p>
          <a:p>
            <a:pPr lvl="2" eaLnBrk="1" hangingPunct="1">
              <a:lnSpc>
                <a:spcPct val="90000"/>
              </a:lnSpc>
              <a:buFontTx/>
              <a:buChar char="o"/>
            </a:pPr>
            <a:r>
              <a:rPr lang="en-US" sz="1800" dirty="0">
                <a:latin typeface="Calibri" charset="0"/>
                <a:ea typeface="ＭＳ Ｐゴシック" charset="0"/>
              </a:rPr>
              <a:t>The </a:t>
            </a:r>
            <a:r>
              <a:rPr lang="en-US" sz="1800" i="1" dirty="0">
                <a:latin typeface="Calibri" charset="0"/>
                <a:ea typeface="ＭＳ Ｐゴシック" charset="0"/>
              </a:rPr>
              <a:t>E</a:t>
            </a:r>
            <a:r>
              <a:rPr lang="en-US" sz="1800" dirty="0">
                <a:latin typeface="Calibri" charset="0"/>
                <a:ea typeface="ＭＳ Ｐゴシック" charset="0"/>
              </a:rPr>
              <a:t>(</a:t>
            </a:r>
            <a:r>
              <a:rPr lang="en-US" sz="1800" dirty="0" err="1">
                <a:latin typeface="Calibri" charset="0"/>
                <a:ea typeface="ＭＳ Ｐゴシック" charset="0"/>
              </a:rPr>
              <a:t>DefaultPremium</a:t>
            </a:r>
            <a:r>
              <a:rPr lang="en-US" sz="1800" dirty="0">
                <a:latin typeface="Calibri" charset="0"/>
                <a:ea typeface="ＭＳ Ｐゴシック" charset="0"/>
              </a:rPr>
              <a:t>) is the expected difference between expected outcomes ( + or - ) and the time premium</a:t>
            </a:r>
          </a:p>
          <a:p>
            <a:pPr eaLnBrk="1" hangingPunct="1">
              <a:lnSpc>
                <a:spcPct val="90000"/>
              </a:lnSpc>
            </a:pPr>
            <a:endParaRPr lang="en-US" sz="2400" b="1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</a:rPr>
              <a:t>In </a:t>
            </a:r>
            <a:r>
              <a:rPr lang="en-US" sz="2400" b="1" i="1" dirty="0">
                <a:latin typeface="Calibri" charset="0"/>
                <a:ea typeface="ＭＳ Ｐゴシック" charset="0"/>
              </a:rPr>
              <a:t>risk neutral </a:t>
            </a:r>
            <a:r>
              <a:rPr lang="en-US" sz="2400" b="1" dirty="0">
                <a:latin typeface="Calibri" charset="0"/>
                <a:ea typeface="ＭＳ Ｐゴシック" charset="0"/>
              </a:rPr>
              <a:t>world, all investments are </a:t>
            </a:r>
            <a:r>
              <a:rPr lang="en-US" sz="2400" b="1" u="sng" dirty="0">
                <a:latin typeface="Calibri" charset="0"/>
                <a:ea typeface="ＭＳ Ｐゴシック" charset="0"/>
              </a:rPr>
              <a:t>expected</a:t>
            </a:r>
            <a:r>
              <a:rPr lang="en-US" sz="2400" b="1" dirty="0">
                <a:latin typeface="Calibri" charset="0"/>
                <a:ea typeface="ＭＳ Ｐゴシック" charset="0"/>
              </a:rPr>
              <a:t> to earn the risk-free rate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Actual Earned (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Realized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) Rate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 </a:t>
            </a:r>
            <a:r>
              <a:rPr lang="en-US" dirty="0">
                <a:latin typeface="Calibri" charset="0"/>
                <a:ea typeface="ＭＳ Ｐゴシック" charset="0"/>
              </a:rPr>
              <a:t>Time Premium + Default Realization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Default Premiums in a Risk Neutral World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2043A0-F347-EC47-8167-14BD764053C0}" type="slidenum">
              <a:rPr lang="en-US" sz="800">
                <a:latin typeface="Calibri" charset="0"/>
              </a:rPr>
              <a:pPr eaLnBrk="1" hangingPunct="1"/>
              <a:t>15</a:t>
            </a:fld>
            <a:endParaRPr lang="en-US" sz="800" dirty="0">
              <a:latin typeface="Calibri" charset="0"/>
            </a:endParaRPr>
          </a:p>
        </p:txBody>
      </p:sp>
      <p:sp>
        <p:nvSpPr>
          <p:cNvPr id="43013" name="Oval 4"/>
          <p:cNvSpPr>
            <a:spLocks noChangeArrowheads="1"/>
          </p:cNvSpPr>
          <p:nvPr/>
        </p:nvSpPr>
        <p:spPr bwMode="auto">
          <a:xfrm>
            <a:off x="2971800" y="2286000"/>
            <a:ext cx="533400" cy="381000"/>
          </a:xfrm>
          <a:prstGeom prst="ellipse">
            <a:avLst/>
          </a:prstGeom>
          <a:noFill/>
          <a:ln w="28575">
            <a:solidFill>
              <a:srgbClr val="E32F1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is rated: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likelihood that the firm will default.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protection afforded by the loan contract in the event of default.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Who pays for ratings: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Issuers pay to have their bonds rated.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ratings are constructed from the financial statements supplied by the firm.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Subscriptions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Ratings can change.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See, e.g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., ratings of CDOs, subprime MBS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Raters can disagree.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Personal: 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annualcreditreport.com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0493A5-E134-4A4E-86F5-5F94453DA47C}" type="slidenum">
              <a:rPr lang="en-US" sz="800">
                <a:latin typeface="Calibri" charset="0"/>
              </a:rPr>
              <a:pPr eaLnBrk="1" hangingPunct="1"/>
              <a:t>16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Agencies (NRSROs)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Federal securities law (mutual funds), financial legislation, state legislation with respect to insurance companies, some foreign legislation, and private contracts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Agency Reform Act of 2006 (§15E of the Exchange Act)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Analysts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Rating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Expanded record keeping requirements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Disclosure of performance statistics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Transition and default rates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10% Rating Sample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Disclosure of all ratings for all sectors </a:t>
            </a:r>
          </a:p>
          <a:p>
            <a:r>
              <a:rPr lang="en-US" sz="2400" dirty="0">
                <a:latin typeface="Calibri" charset="0"/>
                <a:ea typeface="ＭＳ Ｐゴシック" charset="0"/>
              </a:rPr>
              <a:t>Dodd-Frank Act, Title IX, Subsection C</a:t>
            </a:r>
          </a:p>
          <a:p>
            <a:r>
              <a:rPr lang="en-US" sz="2400" dirty="0">
                <a:latin typeface="Calibri" charset="0"/>
                <a:ea typeface="ＭＳ Ｐゴシック" charset="0"/>
                <a:hlinkClick r:id="rId2"/>
              </a:rPr>
              <a:t>SEC Office of Credit Ratings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16C8EBC2-B874-7843-98ED-766847704A89}" type="slidenum">
              <a:rPr lang="en-US" sz="800">
                <a:latin typeface="Calibri" charset="0"/>
              </a:rPr>
              <a:pPr eaLnBrk="1" hangingPunct="1"/>
              <a:t>17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Credit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6227044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887FCA1-E4FF-2C4F-B16A-7D3758DF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22504"/>
            <a:ext cx="8537448" cy="50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BE709-F39F-4645-A851-F7A07891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Breakdown of Ratings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4B4C-0C2E-3B4D-A479-E67F761F6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1F7D-7E29-AA4C-B9DD-DBF101FA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F9816-9684-D347-AA26-82A5E33C6C74}"/>
              </a:ext>
            </a:extLst>
          </p:cNvPr>
          <p:cNvSpPr txBox="1"/>
          <p:nvPr/>
        </p:nvSpPr>
        <p:spPr>
          <a:xfrm>
            <a:off x="3429000" y="6186686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1572C3FD-D51A-B747-8F3B-917A10BE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50540"/>
            <a:ext cx="4876799" cy="55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Risk: Percentage Change in SP500 by Year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201988" y="3905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922588" y="3556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18438" name="Picture 6" descr="SP_from_18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4800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2057400" y="55696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2913063" y="5238763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3276600" y="39694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3682253" y="2901236"/>
            <a:ext cx="533400" cy="15240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29200" y="3429001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09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19812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14800" y="9976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18288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0200" y="42742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0" y="16764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4800" y="838200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14800" y="693522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1A0858-FF88-F247-82F1-2B6184560729}"/>
              </a:ext>
            </a:extLst>
          </p:cNvPr>
          <p:cNvSpPr/>
          <p:nvPr/>
        </p:nvSpPr>
        <p:spPr>
          <a:xfrm>
            <a:off x="5029200" y="3328195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3A24F9-1871-594E-9914-885E9EF93137}"/>
              </a:ext>
            </a:extLst>
          </p:cNvPr>
          <p:cNvSpPr/>
          <p:nvPr/>
        </p:nvSpPr>
        <p:spPr>
          <a:xfrm>
            <a:off x="3733800" y="2749208"/>
            <a:ext cx="381000" cy="152028"/>
          </a:xfrm>
          <a:prstGeom prst="rect">
            <a:avLst/>
          </a:prstGeom>
          <a:solidFill>
            <a:srgbClr val="F7DFDE">
              <a:alpha val="61176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dirty="0">
                <a:solidFill>
                  <a:schemeClr val="tx1"/>
                </a:solidFill>
                <a:latin typeface="Calibri"/>
              </a:rPr>
              <a:t>18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6B0DF-9892-B44D-9073-BAADBBF85350}"/>
              </a:ext>
            </a:extLst>
          </p:cNvPr>
          <p:cNvSpPr/>
          <p:nvPr/>
        </p:nvSpPr>
        <p:spPr>
          <a:xfrm>
            <a:off x="5410200" y="4121046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4A4FDF-A920-A94A-A51B-F1EF8601C338}"/>
              </a:ext>
            </a:extLst>
          </p:cNvPr>
          <p:cNvSpPr/>
          <p:nvPr/>
        </p:nvSpPr>
        <p:spPr>
          <a:xfrm rot="20240035">
            <a:off x="4653321" y="308887"/>
            <a:ext cx="865457" cy="467908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E61CF-5225-BD40-A54A-A7433CBDD92E}"/>
              </a:ext>
            </a:extLst>
          </p:cNvPr>
          <p:cNvSpPr/>
          <p:nvPr/>
        </p:nvSpPr>
        <p:spPr>
          <a:xfrm>
            <a:off x="4572000" y="149939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Bond Ratings:  Investment Grade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B817E5-C81F-CA45-B768-97A6511AC415}" type="slidenum">
              <a:rPr lang="en-US" sz="800">
                <a:latin typeface="Calibri" charset="0"/>
              </a:rPr>
              <a:pPr eaLnBrk="1" hangingPunct="1"/>
              <a:t>20</a:t>
            </a:fld>
            <a:endParaRPr lang="en-US" sz="800">
              <a:latin typeface="Calibri" charset="0"/>
            </a:endParaRPr>
          </a:p>
        </p:txBody>
      </p:sp>
      <p:pic>
        <p:nvPicPr>
          <p:cNvPr id="48132" name="Picture 4" descr="rate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 Non-Investment Grade (Junk)</a:t>
            </a:r>
          </a:p>
        </p:txBody>
      </p:sp>
      <p:sp>
        <p:nvSpPr>
          <p:cNvPr id="501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80FAB6-069A-994F-BDD8-1C9037965626}" type="slidenum">
              <a:rPr lang="en-US" sz="800">
                <a:latin typeface="Calibri" charset="0"/>
              </a:rPr>
              <a:pPr eaLnBrk="1" hangingPunct="1"/>
              <a:t>21</a:t>
            </a:fld>
            <a:endParaRPr lang="en-US" sz="800">
              <a:latin typeface="Calibri" charset="0"/>
            </a:endParaRPr>
          </a:p>
        </p:txBody>
      </p:sp>
      <p:pic>
        <p:nvPicPr>
          <p:cNvPr id="50180" name="Picture 4" descr="ratecomparisonSp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-304800"/>
            <a:ext cx="8458200" cy="581206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Ratings:  Investment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B90831-CA70-DC46-AD42-501CE4F62670}" type="slidenum">
              <a:rPr lang="en-US" sz="800">
                <a:latin typeface="Calibri" charset="0"/>
              </a:rPr>
              <a:pPr eaLnBrk="1" hangingPunct="1"/>
              <a:t>22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4" y="838200"/>
            <a:ext cx="80899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4950" y="5674649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S&amp;P Ratings:  Speculative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8FED40-9268-F34E-A076-D03A9A6FC06A}" type="slidenum">
              <a:rPr lang="en-US" sz="800">
                <a:latin typeface="Calibri" charset="0"/>
              </a:rPr>
              <a:pPr eaLnBrk="1" hangingPunct="1"/>
              <a:t>23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0" y="685800"/>
            <a:ext cx="8610600" cy="504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5821138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Moody’s Financial Metrics Key Ratios (Median 2016)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EBA831-8D70-CA4B-9C35-585C72426B4B}" type="slidenum">
              <a:rPr lang="en-US" sz="800">
                <a:latin typeface="Calibri" charset="0"/>
              </a:rPr>
              <a:pPr eaLnBrk="1" hangingPunct="1"/>
              <a:t>24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602148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  <a:r>
              <a:rPr lang="en-US" sz="1000" i="1" dirty="0"/>
              <a:t>: Moody’s Financial Metrics Key Ratios for Global Non-Financial Corporations: 2016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5DD1C-7806-274F-BD62-E84E2663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113545"/>
            <a:ext cx="844296" cy="2239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E531-3812-854C-8757-3D2BEB77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7699248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8EE8C-BF21-254B-A450-58EA1AFB2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90295"/>
            <a:ext cx="8385048" cy="2239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5C5488-DC9F-8F4F-9C3F-91EE3C72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048000"/>
            <a:ext cx="844296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charset="0"/>
                <a:ea typeface="ＭＳ Ｐゴシック" charset="0"/>
                <a:cs typeface="Times New Roman" charset="0"/>
              </a:rPr>
              <a:t>Default rates of corporate bonds 1981-2020 by S&amp;P rating at time of issue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EC1845-AB73-F34A-AFC3-F399FB314663}" type="slidenum">
              <a:rPr lang="en-US" sz="800">
                <a:latin typeface="Calibri" charset="0"/>
              </a:rPr>
              <a:pPr eaLnBrk="1" hangingPunct="1"/>
              <a:t>25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7FC0-A613-394D-85C2-CC50344F7E0B}"/>
              </a:ext>
            </a:extLst>
          </p:cNvPr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9B59AB-6ADB-034C-A6F9-56043623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" y="762000"/>
            <a:ext cx="8391652" cy="50659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S&amp;P’s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5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-Year Transition Rates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A471A90C-92D9-1D4B-B208-061940FE7D11}" type="slidenum">
              <a:rPr lang="en-US" sz="800">
                <a:latin typeface="Calibri" charset="0"/>
              </a:rPr>
              <a:pPr eaLnBrk="1" hangingPunct="1"/>
              <a:t>26</a:t>
            </a:fld>
            <a:endParaRPr lang="en-US" sz="800"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C0042-1DA2-D04F-A026-B14C50578751}"/>
              </a:ext>
            </a:extLst>
          </p:cNvPr>
          <p:cNvSpPr txBox="1"/>
          <p:nvPr/>
        </p:nvSpPr>
        <p:spPr>
          <a:xfrm>
            <a:off x="2211391" y="6127185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5BE7089-FA7B-4542-BDF8-D7311E95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610600" cy="5257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FA9E99-4E54-F243-B83D-091E28291B64}"/>
              </a:ext>
            </a:extLst>
          </p:cNvPr>
          <p:cNvCxnSpPr>
            <a:cxnSpLocks/>
          </p:cNvCxnSpPr>
          <p:nvPr/>
        </p:nvCxnSpPr>
        <p:spPr>
          <a:xfrm>
            <a:off x="1600200" y="1981200"/>
            <a:ext cx="5638800" cy="35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Global Corporate Debt Default Summary</a:t>
            </a: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81A48857-D768-E84D-9997-96818FF5F9A9}" type="slidenum">
              <a:rPr lang="en-US" sz="800">
                <a:latin typeface="Calibri" charset="0"/>
              </a:rPr>
              <a:pPr eaLnBrk="1" hangingPunct="1"/>
              <a:t>27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45C234-B057-A144-9E3E-FACD016D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7368"/>
            <a:ext cx="8537448" cy="52205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Moody's Investors Service has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downgraded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senior unsecured debt rating of American International Group, Inc. (NYSE: AIG) to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Baa2 from Baa1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following the announcement that AIG has agreed to sell a 9.9% equity stake in its Life and Retirement business (AIG L&amp;R) to Blackstone for cash of $2.2 billion. AIG will also enter into a strategic asset management relationship with Blackstone. The downgrade of the debt ratings reflects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AIG's reduced diversification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once it completes the separation of AIG L&amp;R. </a:t>
            </a:r>
          </a:p>
          <a:p>
            <a:pPr marL="0" indent="0">
              <a:buNone/>
            </a:pP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FACTORS THAT COULD LEAD TO AN UPGRADE OR DOWNGRADE OF THE RATINGS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Upgrade: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improvement in underwriting results and profitability (e.g., General Insurance combined ratio below 95%, return on capital consistently above 8%), (ii) favorable/benign development of loss reserves, and (iii) improvement in parent financial flexibility (e.g., total leverage below 25%, pretax interest coverage in the high single digits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171450" lvl="1" indent="0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Downgrade: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deterioration in underwriting results (e.g., General Insurance combined ratio above 100%, return on capital below 5%), (ii) significant further adverse loss development, or (iii) decline in parent financial flexibility (e.g., total leverage above 35%, pretax interest coverage below 5x.</a:t>
            </a:r>
          </a:p>
          <a:p>
            <a:br>
              <a:rPr lang="en-US" sz="1800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Moody’s Downgrade of AIG’s Senior Debt (15 July 2021)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7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 Corporate Spreads (9/20/19)</a:t>
            </a:r>
          </a:p>
        </p:txBody>
      </p:sp>
      <p:sp>
        <p:nvSpPr>
          <p:cNvPr id="614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6E5603-247F-2D4C-BCB8-7D0922BEA023}" type="slidenum">
              <a:rPr lang="en-US" sz="800">
                <a:latin typeface="Calibri" charset="0"/>
              </a:rPr>
              <a:pPr eaLnBrk="1" hangingPunct="1"/>
              <a:t>29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2" name="AutoShape 2" descr="Displaying sg201609133445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picture containing scoreboard, monitor&#10;&#10;Description automatically generated">
            <a:extLst>
              <a:ext uri="{FF2B5EF4-FFF2-40B4-BE49-F238E27FC236}">
                <a16:creationId xmlns:a16="http://schemas.microsoft.com/office/drawing/2014/main" id="{58DB3FB1-F06E-144B-AAC5-8843B27D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93457"/>
            <a:ext cx="8458200" cy="56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2BF114-830D-9242-9797-9AA12742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returns can obscure useful information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6120C-53AB-4C42-912E-F7683ED54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E4E4-31FA-4842-823A-142DD2FB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66C42A9-2CF6-8E4D-BD7B-595CA925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762000"/>
            <a:ext cx="8458200" cy="5105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65FE92F-1582-AC4E-90AE-50BE13B2F4EF}"/>
              </a:ext>
            </a:extLst>
          </p:cNvPr>
          <p:cNvSpPr/>
          <p:nvPr/>
        </p:nvSpPr>
        <p:spPr>
          <a:xfrm>
            <a:off x="1676400" y="4495800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52DC7-F007-564A-A5D8-409EE75201E4}"/>
              </a:ext>
            </a:extLst>
          </p:cNvPr>
          <p:cNvSpPr/>
          <p:nvPr/>
        </p:nvSpPr>
        <p:spPr>
          <a:xfrm>
            <a:off x="914400" y="2531572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397D06-65FD-904D-BF42-2CA1E3CB945E}"/>
              </a:ext>
            </a:extLst>
          </p:cNvPr>
          <p:cNvSpPr/>
          <p:nvPr/>
        </p:nvSpPr>
        <p:spPr>
          <a:xfrm>
            <a:off x="7775448" y="1878939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18732B-1D5B-6B44-A97E-F69C9FC6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533400"/>
            <a:ext cx="8458200" cy="5867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C9956A-13B6-2F43-93A3-D96D42E4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0976-0871-604D-9D00-01D81A156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5E094-8571-4547-8956-639E3C49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69CEE2EF-76D5-C349-B02E-45181E1DA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609600"/>
            <a:ext cx="8458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6B276B-CCFA-F946-81A9-EEFE87B5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1996-2021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4230B-8AE5-9B45-9991-37A6BEA7A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1FB5-595B-974F-A787-C0A41CF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29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02E0F7F-FD14-104D-9513-C7414C2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762000"/>
            <a:ext cx="8458200" cy="5257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A9EEF6-2E34-3844-A49A-890E8633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 3/2019 – 9/2021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1754-C072-2647-9BAF-87CF060EF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C6B2-F518-A949-A696-448AB09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Yields Fixed Income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7168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533400"/>
            <a:ext cx="8302625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8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79465-952F-6040-B6B5-115453A0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533400"/>
            <a:ext cx="845820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8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7C3798-DC48-BB43-8582-634EE9146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609600"/>
            <a:ext cx="8458200" cy="5715000"/>
          </a:xfrm>
        </p:spPr>
      </p:pic>
    </p:spTree>
    <p:extLst>
      <p:ext uri="{BB962C8B-B14F-4D97-AF65-F5344CB8AC3E}">
        <p14:creationId xmlns:p14="http://schemas.microsoft.com/office/powerpoint/2010/main" val="248642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Premiums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B95EAB-3568-A74E-98E4-8E6A0C3FEC5F}" type="slidenum">
              <a:rPr lang="en-US" sz="800">
                <a:latin typeface="Calibri" charset="0"/>
              </a:rPr>
              <a:pPr eaLnBrk="1" hangingPunct="1"/>
              <a:t>36</a:t>
            </a:fld>
            <a:endParaRPr lang="en-US" sz="800">
              <a:latin typeface="Calibri" charset="0"/>
            </a:endParaRPr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3429000" y="1447800"/>
            <a:ext cx="1066800" cy="3962400"/>
          </a:xfrm>
          <a:prstGeom prst="rect">
            <a:avLst/>
          </a:prstGeom>
          <a:solidFill>
            <a:srgbClr val="FF050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6" name="AutoShape 8"/>
          <p:cNvSpPr>
            <a:spLocks/>
          </p:cNvSpPr>
          <p:nvPr/>
        </p:nvSpPr>
        <p:spPr bwMode="auto">
          <a:xfrm>
            <a:off x="4572000" y="3352800"/>
            <a:ext cx="838200" cy="1981200"/>
          </a:xfrm>
          <a:prstGeom prst="rightBrace">
            <a:avLst>
              <a:gd name="adj1" fmla="val 1969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7" name="AutoShape 9"/>
          <p:cNvSpPr>
            <a:spLocks/>
          </p:cNvSpPr>
          <p:nvPr/>
        </p:nvSpPr>
        <p:spPr bwMode="auto">
          <a:xfrm>
            <a:off x="4572000" y="1447800"/>
            <a:ext cx="457200" cy="609600"/>
          </a:xfrm>
          <a:prstGeom prst="rightBrace">
            <a:avLst>
              <a:gd name="adj1" fmla="val 11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8" name="AutoShape 10"/>
          <p:cNvSpPr>
            <a:spLocks/>
          </p:cNvSpPr>
          <p:nvPr/>
        </p:nvSpPr>
        <p:spPr bwMode="auto">
          <a:xfrm>
            <a:off x="2286000" y="1524000"/>
            <a:ext cx="1066800" cy="3886200"/>
          </a:xfrm>
          <a:prstGeom prst="leftBrace">
            <a:avLst>
              <a:gd name="adj1" fmla="val 303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9" name="AutoShape 11"/>
          <p:cNvSpPr>
            <a:spLocks/>
          </p:cNvSpPr>
          <p:nvPr/>
        </p:nvSpPr>
        <p:spPr bwMode="auto">
          <a:xfrm>
            <a:off x="4572000" y="2057400"/>
            <a:ext cx="381000" cy="1295400"/>
          </a:xfrm>
          <a:prstGeom prst="rightBrace">
            <a:avLst>
              <a:gd name="adj1" fmla="val 2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0" name="Text Box 13"/>
          <p:cNvSpPr txBox="1">
            <a:spLocks noChangeArrowheads="1"/>
          </p:cNvSpPr>
          <p:nvPr/>
        </p:nvSpPr>
        <p:spPr bwMode="auto">
          <a:xfrm>
            <a:off x="228600" y="2895600"/>
            <a:ext cx="226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</a:t>
            </a:r>
          </a:p>
          <a:p>
            <a:pPr eaLnBrk="1" hangingPunct="1"/>
            <a:r>
              <a:rPr lang="en-US" sz="1800" b="1" dirty="0">
                <a:latin typeface="Calibri" charset="0"/>
              </a:rPr>
              <a:t>Stated Interest</a:t>
            </a:r>
          </a:p>
        </p:txBody>
      </p:sp>
      <p:sp>
        <p:nvSpPr>
          <p:cNvPr id="66571" name="Text Box 14"/>
          <p:cNvSpPr txBox="1">
            <a:spLocks noChangeArrowheads="1"/>
          </p:cNvSpPr>
          <p:nvPr/>
        </p:nvSpPr>
        <p:spPr bwMode="auto">
          <a:xfrm>
            <a:off x="5410200" y="4205288"/>
            <a:ext cx="226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</a:t>
            </a:r>
          </a:p>
        </p:txBody>
      </p:sp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5035296" y="1519104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Contract/Risk/Liquidity Premiums</a:t>
            </a:r>
          </a:p>
        </p:txBody>
      </p:sp>
      <p:sp>
        <p:nvSpPr>
          <p:cNvPr id="66573" name="Text Box 16"/>
          <p:cNvSpPr txBox="1">
            <a:spLocks noChangeArrowheads="1"/>
          </p:cNvSpPr>
          <p:nvPr/>
        </p:nvSpPr>
        <p:spPr bwMode="auto">
          <a:xfrm>
            <a:off x="5105400" y="251460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Credit/Default Premium</a:t>
            </a:r>
          </a:p>
        </p:txBody>
      </p:sp>
      <p:sp>
        <p:nvSpPr>
          <p:cNvPr id="66574" name="Line 17"/>
          <p:cNvSpPr>
            <a:spLocks noChangeShapeType="1"/>
          </p:cNvSpPr>
          <p:nvPr/>
        </p:nvSpPr>
        <p:spPr bwMode="auto">
          <a:xfrm>
            <a:off x="3429000" y="3429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8"/>
          <p:cNvSpPr>
            <a:spLocks noChangeShapeType="1"/>
          </p:cNvSpPr>
          <p:nvPr/>
        </p:nvSpPr>
        <p:spPr bwMode="auto">
          <a:xfrm flipH="1">
            <a:off x="34290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Rectangle 20"/>
          <p:cNvSpPr>
            <a:spLocks noChangeArrowheads="1"/>
          </p:cNvSpPr>
          <p:nvPr/>
        </p:nvSpPr>
        <p:spPr bwMode="auto">
          <a:xfrm>
            <a:off x="3429000" y="2057400"/>
            <a:ext cx="1066800" cy="1371600"/>
          </a:xfrm>
          <a:prstGeom prst="rect">
            <a:avLst/>
          </a:prstGeom>
          <a:solidFill>
            <a:srgbClr val="FFEF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7" name="Rectangle 21"/>
          <p:cNvSpPr>
            <a:spLocks noChangeArrowheads="1"/>
          </p:cNvSpPr>
          <p:nvPr/>
        </p:nvSpPr>
        <p:spPr bwMode="auto">
          <a:xfrm>
            <a:off x="3429000" y="1447800"/>
            <a:ext cx="1066800" cy="609600"/>
          </a:xfrm>
          <a:prstGeom prst="rect">
            <a:avLst/>
          </a:prstGeom>
          <a:solidFill>
            <a:srgbClr val="A3FB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Global Default Rates:  1981-2020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8B1A65-7F21-664C-9454-99C7F1A85241}" type="slidenum">
              <a:rPr lang="en-US" sz="800">
                <a:latin typeface="Calibri" charset="0"/>
              </a:rPr>
              <a:pPr eaLnBrk="1" hangingPunct="1"/>
              <a:t>37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B12F4-1100-B34A-8D9E-1B1624EAFD61}"/>
              </a:ext>
            </a:extLst>
          </p:cNvPr>
          <p:cNvSpPr txBox="1"/>
          <p:nvPr/>
        </p:nvSpPr>
        <p:spPr>
          <a:xfrm>
            <a:off x="2286000" y="6130037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B70B6A2-1D05-0242-AB84-D2D6DE85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53744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When future CFs are uncertain, the CFs in the NPV formula are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expected values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of the future CFs,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E(CFs).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Once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are calculated, discount them at the appropriate, expected risk-adjusted rate of return,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E(r)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to get the NPV of the investment.</a:t>
            </a:r>
          </a:p>
          <a:p>
            <a:pPr algn="ctr" eaLnBrk="1" hangingPunct="1">
              <a:buFontTx/>
              <a:buNone/>
            </a:pPr>
            <a:r>
              <a:rPr lang="en-US" sz="2400" b="1" u="sng" dirty="0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You are offered a 1-yr project that will pay off 100,000 (30% probability), 300,000 (60% probability), or 800,000 (10% probability).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If the appropriate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 is 5%, what’s a fair price for the project?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What’</a:t>
            </a:r>
            <a:r>
              <a:rPr lang="en-US" altLang="ja-JP" sz="2400" dirty="0">
                <a:latin typeface="Calibri" charset="0"/>
                <a:ea typeface="ＭＳ Ｐゴシック" charset="0"/>
                <a:cs typeface="ＭＳ Ｐゴシック" charset="0"/>
              </a:rPr>
              <a:t>s your ROR under each scenario if you pay a fair price?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</a:t>
            </a:r>
          </a:p>
        </p:txBody>
      </p:sp>
      <p:sp>
        <p:nvSpPr>
          <p:cNvPr id="686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4D6755-3396-A649-923F-E336DCAB7546}" type="slidenum">
              <a:rPr lang="en-US" sz="800">
                <a:latin typeface="Calibri" charset="0"/>
              </a:rPr>
              <a:pPr eaLnBrk="1" hangingPunct="1"/>
              <a:t>38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57605"/>
              </p:ext>
            </p:extLst>
          </p:nvPr>
        </p:nvGraphicFramePr>
        <p:xfrm>
          <a:off x="762000" y="1592262"/>
          <a:ext cx="7467600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4" name="Worksheet" r:id="rId3" imgW="4972196" imgH="3695684" progId="Excel.Sheet.8">
                  <p:embed/>
                </p:oleObj>
              </mc:Choice>
              <mc:Fallback>
                <p:oleObj name="Worksheet" r:id="rId3" imgW="4972196" imgH="3695684" progId="Excel.Sheet.8">
                  <p:embed/>
                  <p:pic>
                    <p:nvPicPr>
                      <p:cNvPr id="0" name="Picture 7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92262"/>
                        <a:ext cx="7467600" cy="45037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Formula:  Example</a:t>
            </a:r>
          </a:p>
        </p:txBody>
      </p:sp>
      <p:sp>
        <p:nvSpPr>
          <p:cNvPr id="706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C38963-9436-3B43-A04F-DA6C246E82B6}" type="slidenum">
              <a:rPr lang="en-US" sz="800">
                <a:latin typeface="Calibri" charset="0"/>
              </a:rPr>
              <a:pPr eaLnBrk="1" hangingPunct="1"/>
              <a:t>39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Random variable: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Examples:  Cash flows and Returns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Random Variables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5B62E5-DC3F-0843-B910-DBEB786482D0}" type="slidenum">
              <a:rPr lang="en-US" sz="800">
                <a:latin typeface="Calibri" charset="0"/>
              </a:rPr>
              <a:pPr eaLnBrk="1" hangingPunct="1"/>
              <a:t>4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048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495928"/>
              </p:ext>
            </p:extLst>
          </p:nvPr>
        </p:nvGraphicFramePr>
        <p:xfrm>
          <a:off x="2895600" y="547437"/>
          <a:ext cx="457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0" name="Equation" r:id="rId4" imgW="136800" imgH="155160" progId="Equation.3">
                  <p:embed/>
                </p:oleObj>
              </mc:Choice>
              <mc:Fallback>
                <p:oleObj name="Equation" r:id="rId4" imgW="136800" imgH="15516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7437"/>
                        <a:ext cx="4572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5" descr="imag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 descr="images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1600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expected value analysis can be applied to value any portion or combination of the future outcomes [</a:t>
            </a:r>
            <a:r>
              <a:rPr 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state-contingent claims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] of an investment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General description of Debt and Equity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DHs: paid off first</a:t>
            </a:r>
          </a:p>
          <a:p>
            <a:pPr lvl="1" eaLnBrk="1" hangingPunct="1"/>
            <a:r>
              <a:rPr lang="en-US" dirty="0" err="1">
                <a:latin typeface="Calibri" charset="0"/>
                <a:ea typeface="ＭＳ Ｐゴシック" charset="0"/>
              </a:rPr>
              <a:t>EHs</a:t>
            </a:r>
            <a:r>
              <a:rPr lang="en-US" dirty="0">
                <a:latin typeface="Calibri" charset="0"/>
                <a:ea typeface="ＭＳ Ｐゴシック" charset="0"/>
              </a:rPr>
              <a:t> (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):  residual claimants after debt paid off.  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If project payoffs are insufficient to pay off DHs, 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 generally don’t have to make up the difference (non-recourse). 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Debt and Equity</a:t>
            </a:r>
          </a:p>
        </p:txBody>
      </p:sp>
      <p:sp>
        <p:nvSpPr>
          <p:cNvPr id="716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6C46E4-5675-AF42-8091-BD6A43CF0902}" type="slidenum">
              <a:rPr lang="en-US" sz="800">
                <a:latin typeface="Calibri" charset="0"/>
              </a:rPr>
              <a:pPr eaLnBrk="1" hangingPunct="1"/>
              <a:t>40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You want to buy a building today that you believe will be worth $501,429 (70%) or $300,000 (30%) in one year.  The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(r) is 5%.  Unfortunately, you only have $100,000 and will have to borrow the difference from a bank.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What’s the PV of the building?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How much will you have to borrow to acquire it?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 rate will you have to offer the bank if it’s risk neutral?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</a:t>
            </a:r>
            <a:r>
              <a:rPr lang="en-US" altLang="ja-JP" dirty="0">
                <a:latin typeface="Calibri" charset="0"/>
                <a:ea typeface="ＭＳ Ｐゴシック" charset="0"/>
              </a:rPr>
              <a:t>s the ROR on your equity under each scenario?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Create a payoff table like Exhibit 6.6 in Welch.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Valuing Debt and Equity: Sample Problem</a:t>
            </a:r>
          </a:p>
        </p:txBody>
      </p:sp>
      <p:sp>
        <p:nvSpPr>
          <p:cNvPr id="7270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C63D7-A4F1-0741-8746-649C4A59192E}" type="slidenum">
              <a:rPr lang="en-US" sz="800">
                <a:latin typeface="Calibri" charset="0"/>
              </a:rPr>
              <a:pPr eaLnBrk="1" hangingPunct="1"/>
              <a:t>41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74243"/>
            <a:ext cx="3352800" cy="2529681"/>
          </a:xfrm>
          <a:noFill/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BB0E4D-5645-B84C-805F-E3B0F760A193}" type="slidenum">
              <a:rPr lang="en-US" sz="800">
                <a:latin typeface="Calibri" charset="0"/>
              </a:rPr>
              <a:pPr eaLnBrk="1" hangingPunct="1"/>
              <a:t>42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D190BE-7BEC-5945-A14D-20E18D4AD09F}" type="slidenum">
              <a:rPr lang="en-US" sz="800">
                <a:latin typeface="Calibri" charset="0"/>
              </a:rPr>
              <a:pPr eaLnBrk="1" hangingPunct="1"/>
              <a:t>43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LevEqu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0" y="838200"/>
            <a:ext cx="8305800" cy="5410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eb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73969"/>
            <a:ext cx="6858000" cy="4330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61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6" name="Rectangle 29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X% ASSET and </a:t>
            </a:r>
            <a:r>
              <a:rPr lang="en-US" sz="1600" b="1" dirty="0">
                <a:solidFill>
                  <a:srgbClr val="99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(100-X)% CASH</a:t>
            </a:r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:  P/L Diagram</a:t>
            </a:r>
            <a:endParaRPr lang="en-US" sz="20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4196F7-9632-0B42-8107-24F0CF9800FE}" type="slidenum">
              <a:rPr lang="en-US" sz="1000">
                <a:latin typeface="Calibri" charset="0"/>
              </a:rPr>
              <a:pPr eaLnBrk="1" hangingPunct="1"/>
              <a:t>45</a:t>
            </a:fld>
            <a:endParaRPr lang="en-US" sz="1000">
              <a:latin typeface="Calibri" charset="0"/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52400" y="1905000"/>
            <a:ext cx="1447800" cy="1436688"/>
          </a:xfrm>
          <a:prstGeom prst="rect">
            <a:avLst/>
          </a:prstGeom>
          <a:solidFill>
            <a:srgbClr val="99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S = 100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t  = 1</a:t>
            </a:r>
            <a:r>
              <a:rPr lang="en-US" sz="1600" b="1">
                <a:latin typeface="Symbol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1+r  = 1.15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D = 0</a:t>
            </a:r>
          </a:p>
        </p:txBody>
      </p:sp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6705600" y="4572000"/>
            <a:ext cx="236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Future  Asset  Price</a:t>
            </a:r>
          </a:p>
        </p:txBody>
      </p:sp>
      <p:sp>
        <p:nvSpPr>
          <p:cNvPr id="79877" name="Line 4"/>
          <p:cNvSpPr>
            <a:spLocks noChangeShapeType="1"/>
          </p:cNvSpPr>
          <p:nvPr/>
        </p:nvSpPr>
        <p:spPr bwMode="auto">
          <a:xfrm flipV="1">
            <a:off x="57912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5"/>
          <p:cNvSpPr>
            <a:spLocks noChangeShapeType="1"/>
          </p:cNvSpPr>
          <p:nvPr/>
        </p:nvSpPr>
        <p:spPr bwMode="auto">
          <a:xfrm flipV="1">
            <a:off x="70104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6"/>
          <p:cNvSpPr>
            <a:spLocks noChangeShapeType="1"/>
          </p:cNvSpPr>
          <p:nvPr/>
        </p:nvSpPr>
        <p:spPr bwMode="auto">
          <a:xfrm flipV="1">
            <a:off x="33528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7"/>
          <p:cNvSpPr>
            <a:spLocks noChangeShapeType="1"/>
          </p:cNvSpPr>
          <p:nvPr/>
        </p:nvSpPr>
        <p:spPr bwMode="auto">
          <a:xfrm flipV="1">
            <a:off x="21336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8"/>
          <p:cNvSpPr>
            <a:spLocks noChangeShapeType="1"/>
          </p:cNvSpPr>
          <p:nvPr/>
        </p:nvSpPr>
        <p:spPr bwMode="auto">
          <a:xfrm>
            <a:off x="4572000" y="32766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9"/>
          <p:cNvSpPr>
            <a:spLocks noChangeShapeType="1"/>
          </p:cNvSpPr>
          <p:nvPr/>
        </p:nvSpPr>
        <p:spPr bwMode="auto">
          <a:xfrm>
            <a:off x="4572000" y="57150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1905000" y="4152900"/>
            <a:ext cx="914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50</a:t>
            </a:r>
          </a:p>
        </p:txBody>
      </p:sp>
      <p:sp>
        <p:nvSpPr>
          <p:cNvPr id="222219" name="Rectangle 11"/>
          <p:cNvSpPr>
            <a:spLocks noChangeArrowheads="1"/>
          </p:cNvSpPr>
          <p:nvPr/>
        </p:nvSpPr>
        <p:spPr bwMode="auto">
          <a:xfrm>
            <a:off x="3124200" y="4152900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75</a:t>
            </a:r>
          </a:p>
        </p:txBody>
      </p:sp>
      <p:sp>
        <p:nvSpPr>
          <p:cNvPr id="79885" name="Rectangle 12"/>
          <p:cNvSpPr>
            <a:spLocks noChangeArrowheads="1"/>
          </p:cNvSpPr>
          <p:nvPr/>
        </p:nvSpPr>
        <p:spPr bwMode="auto">
          <a:xfrm>
            <a:off x="4610100" y="3143250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25</a:t>
            </a:r>
          </a:p>
        </p:txBody>
      </p:sp>
      <p:sp>
        <p:nvSpPr>
          <p:cNvPr id="79886" name="Rectangle 13"/>
          <p:cNvSpPr>
            <a:spLocks noChangeArrowheads="1"/>
          </p:cNvSpPr>
          <p:nvPr/>
        </p:nvSpPr>
        <p:spPr bwMode="auto">
          <a:xfrm>
            <a:off x="5562600" y="41529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125</a:t>
            </a:r>
          </a:p>
        </p:txBody>
      </p:sp>
      <p:sp>
        <p:nvSpPr>
          <p:cNvPr id="79887" name="Rectangle 14"/>
          <p:cNvSpPr>
            <a:spLocks noChangeArrowheads="1"/>
          </p:cNvSpPr>
          <p:nvPr/>
        </p:nvSpPr>
        <p:spPr bwMode="auto">
          <a:xfrm>
            <a:off x="6762750" y="41529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150</a:t>
            </a:r>
          </a:p>
        </p:txBody>
      </p:sp>
      <p:sp>
        <p:nvSpPr>
          <p:cNvPr id="79888" name="Rectangle 15"/>
          <p:cNvSpPr>
            <a:spLocks noChangeArrowheads="1"/>
          </p:cNvSpPr>
          <p:nvPr/>
        </p:nvSpPr>
        <p:spPr bwMode="auto">
          <a:xfrm>
            <a:off x="4610100" y="5562600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-25</a:t>
            </a:r>
          </a:p>
        </p:txBody>
      </p:sp>
      <p:sp>
        <p:nvSpPr>
          <p:cNvPr id="79889" name="Line 16"/>
          <p:cNvSpPr>
            <a:spLocks noChangeShapeType="1"/>
          </p:cNvSpPr>
          <p:nvPr/>
        </p:nvSpPr>
        <p:spPr bwMode="auto">
          <a:xfrm>
            <a:off x="933450" y="4495800"/>
            <a:ext cx="72771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7"/>
          <p:cNvSpPr>
            <a:spLocks noChangeShapeType="1"/>
          </p:cNvSpPr>
          <p:nvPr/>
        </p:nvSpPr>
        <p:spPr bwMode="auto">
          <a:xfrm flipV="1">
            <a:off x="4572000" y="2286000"/>
            <a:ext cx="0" cy="40386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09600" y="2438400"/>
            <a:ext cx="6746875" cy="3149600"/>
            <a:chOff x="398" y="1528"/>
            <a:chExt cx="4250" cy="1984"/>
          </a:xfrm>
        </p:grpSpPr>
        <p:sp>
          <p:nvSpPr>
            <p:cNvPr id="79901" name="Line 19"/>
            <p:cNvSpPr>
              <a:spLocks noChangeShapeType="1"/>
            </p:cNvSpPr>
            <p:nvPr/>
          </p:nvSpPr>
          <p:spPr bwMode="auto">
            <a:xfrm flipH="1">
              <a:off x="1548" y="1528"/>
              <a:ext cx="3100" cy="1984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02" name="Rectangle 20"/>
            <p:cNvSpPr>
              <a:spLocks noChangeArrowheads="1"/>
            </p:cNvSpPr>
            <p:nvPr/>
          </p:nvSpPr>
          <p:spPr bwMode="auto">
            <a:xfrm>
              <a:off x="398" y="3083"/>
              <a:ext cx="1094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50% Asset, 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(Lending)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971800" y="1676400"/>
            <a:ext cx="4922838" cy="4403725"/>
            <a:chOff x="1745" y="1187"/>
            <a:chExt cx="3101" cy="2774"/>
          </a:xfrm>
        </p:grpSpPr>
        <p:sp>
          <p:nvSpPr>
            <p:cNvPr id="79899" name="Rectangle 22"/>
            <p:cNvSpPr>
              <a:spLocks noChangeArrowheads="1"/>
            </p:cNvSpPr>
            <p:nvPr/>
          </p:nvSpPr>
          <p:spPr bwMode="auto">
            <a:xfrm>
              <a:off x="4118" y="1187"/>
              <a:ext cx="728" cy="2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663300"/>
                  </a:solidFill>
                  <a:latin typeface="Calibri" charset="0"/>
                </a:rPr>
                <a:t>100% Asset</a:t>
              </a:r>
              <a:endParaRPr lang="en-US" sz="1600" b="1">
                <a:latin typeface="Calibri" charset="0"/>
              </a:endParaRPr>
            </a:p>
          </p:txBody>
        </p:sp>
        <p:sp>
          <p:nvSpPr>
            <p:cNvPr id="79900" name="Line 23"/>
            <p:cNvSpPr>
              <a:spLocks noChangeShapeType="1"/>
            </p:cNvSpPr>
            <p:nvPr/>
          </p:nvSpPr>
          <p:spPr bwMode="auto">
            <a:xfrm flipH="1">
              <a:off x="1745" y="1407"/>
              <a:ext cx="2554" cy="255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733800" y="2127250"/>
            <a:ext cx="2808288" cy="3956050"/>
            <a:chOff x="2371" y="1340"/>
            <a:chExt cx="1769" cy="2492"/>
          </a:xfrm>
        </p:grpSpPr>
        <p:sp>
          <p:nvSpPr>
            <p:cNvPr id="79897" name="Line 25"/>
            <p:cNvSpPr>
              <a:spLocks noChangeShapeType="1"/>
            </p:cNvSpPr>
            <p:nvPr/>
          </p:nvSpPr>
          <p:spPr bwMode="auto">
            <a:xfrm flipH="1">
              <a:off x="2371" y="1340"/>
              <a:ext cx="1644" cy="2492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8" name="Rectangle 26"/>
            <p:cNvSpPr>
              <a:spLocks noChangeArrowheads="1"/>
            </p:cNvSpPr>
            <p:nvPr/>
          </p:nvSpPr>
          <p:spPr bwMode="auto">
            <a:xfrm>
              <a:off x="2954" y="3071"/>
              <a:ext cx="1186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150% Asset, -50%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  (Borrowing)</a:t>
              </a:r>
            </a:p>
          </p:txBody>
        </p:sp>
      </p:grpSp>
      <p:sp>
        <p:nvSpPr>
          <p:cNvPr id="79894" name="Rectangle 27"/>
          <p:cNvSpPr>
            <a:spLocks noChangeArrowheads="1"/>
          </p:cNvSpPr>
          <p:nvPr/>
        </p:nvSpPr>
        <p:spPr bwMode="auto">
          <a:xfrm>
            <a:off x="4252913" y="6286500"/>
            <a:ext cx="665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chemeClr val="accent2"/>
                </a:solidFill>
                <a:latin typeface="Calibri" charset="0"/>
              </a:rPr>
              <a:t>Loss</a:t>
            </a:r>
          </a:p>
        </p:txBody>
      </p:sp>
      <p:sp>
        <p:nvSpPr>
          <p:cNvPr id="79895" name="Rectangle 28"/>
          <p:cNvSpPr>
            <a:spLocks noChangeArrowheads="1"/>
          </p:cNvSpPr>
          <p:nvPr/>
        </p:nvSpPr>
        <p:spPr bwMode="auto">
          <a:xfrm>
            <a:off x="4186238" y="1962150"/>
            <a:ext cx="746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Profit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prejudgment interest?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post-judgment interest?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State rules on PJ Interest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Federal Rules</a:t>
            </a:r>
          </a:p>
          <a:p>
            <a:pPr lvl="1" eaLnBrk="1" hangingPunct="1"/>
            <a:r>
              <a:rPr lang="ja-JP" altLang="en-US" sz="2000">
                <a:latin typeface="Calibri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Calibri" charset="0"/>
                <a:ea typeface="ＭＳ Ｐゴシック" charset="0"/>
              </a:rPr>
              <a:t>Prejudgment interest is an element of complete compensation.</a:t>
            </a:r>
            <a:r>
              <a:rPr lang="ja-JP" altLang="en-US" sz="2000">
                <a:latin typeface="Calibri" charset="0"/>
                <a:ea typeface="ＭＳ Ｐゴシック" charset="0"/>
              </a:rPr>
              <a:t>”</a:t>
            </a:r>
            <a:endParaRPr lang="en-US" altLang="ja-JP" sz="2000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How to view PJI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PV of judgment = PV of harm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Coerced Loan Theory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Risk:  risk of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 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default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ROR: 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 interest rate on similar loan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Floating, short-term rate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Prejudgment Interest</a:t>
            </a:r>
          </a:p>
        </p:txBody>
      </p:sp>
      <p:sp>
        <p:nvSpPr>
          <p:cNvPr id="819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E78F3D-9ECF-D04E-8D65-C725F0A06D98}" type="slidenum">
              <a:rPr lang="en-US" sz="800">
                <a:latin typeface="Calibri" charset="0"/>
              </a:rPr>
              <a:pPr eaLnBrk="1" hangingPunct="1"/>
              <a:t>46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District court:  T-bill rate at time of judgment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7th Cir.: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complete compensation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involuntary creditor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market rate for money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</a:rPr>
              <a:t>—defendant’s borrowing rate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Use Prime rate if court doesn’</a:t>
            </a:r>
            <a:r>
              <a:rPr lang="en-US" altLang="ja-JP" dirty="0">
                <a:latin typeface="Calibri" charset="0"/>
                <a:ea typeface="ＭＳ Ｐゴシック" charset="0"/>
              </a:rPr>
              <a:t>t want to engage in </a:t>
            </a:r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refined rate setting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11.9%:  average prime rate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What’s the Delaware rule for prejudgment interest?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 Merion Capital.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Amoco Cadiz</a:t>
            </a:r>
          </a:p>
        </p:txBody>
      </p:sp>
      <p:sp>
        <p:nvSpPr>
          <p:cNvPr id="839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E2AAD2-6068-6F49-97D6-14B523D7DBF3}" type="slidenum">
              <a:rPr lang="en-US" sz="800">
                <a:latin typeface="Calibri" charset="0"/>
              </a:rPr>
              <a:pPr eaLnBrk="1" hangingPunct="1"/>
              <a:t>47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Expectation of a RV: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Examples: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die.  What’s the expected value?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pair of dice and add the two faces.  What’s the expected value? 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Expectation of a Random Variable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48181F-21B1-3E46-829E-D296E0263137}" type="slidenum">
              <a:rPr lang="en-US" sz="800">
                <a:latin typeface="Calibri" charset="0"/>
              </a:rPr>
              <a:pPr eaLnBrk="1" hangingPunct="1"/>
              <a:t>5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25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881888"/>
              </p:ext>
            </p:extLst>
          </p:nvPr>
        </p:nvGraphicFramePr>
        <p:xfrm>
          <a:off x="3200400" y="543426"/>
          <a:ext cx="990600" cy="38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" name="Equation" r:id="rId4" imgW="365400" imgH="182520" progId="Equation.3">
                  <p:embed/>
                </p:oleObj>
              </mc:Choice>
              <mc:Fallback>
                <p:oleObj name="Equation" r:id="rId4" imgW="365400" imgH="18252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43426"/>
                        <a:ext cx="990600" cy="383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940877"/>
              </p:ext>
            </p:extLst>
          </p:nvPr>
        </p:nvGraphicFramePr>
        <p:xfrm>
          <a:off x="507206" y="1160136"/>
          <a:ext cx="73675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5" name="Equation" r:id="rId6" imgW="4269600" imgH="228240" progId="Equation.3">
                  <p:embed/>
                </p:oleObj>
              </mc:Choice>
              <mc:Fallback>
                <p:oleObj name="Equation" r:id="rId6" imgW="4269600" imgH="22824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" y="1160136"/>
                        <a:ext cx="73675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11099"/>
              </p:ext>
            </p:extLst>
          </p:nvPr>
        </p:nvGraphicFramePr>
        <p:xfrm>
          <a:off x="457200" y="1828800"/>
          <a:ext cx="291778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6" name="Equation" r:id="rId8" imgW="1700280" imgH="447840" progId="Equation.3">
                  <p:embed/>
                </p:oleObj>
              </mc:Choice>
              <mc:Fallback>
                <p:oleObj name="Equation" r:id="rId8" imgW="1700280" imgH="44784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2917783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Probability Distribution: Single Die </a:t>
            </a:r>
          </a:p>
        </p:txBody>
      </p:sp>
      <p:sp>
        <p:nvSpPr>
          <p:cNvPr id="245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74ADDB-A377-C14D-A622-3AC2A12C40F2}" type="slidenum">
              <a:rPr lang="en-US" sz="800">
                <a:latin typeface="Calibri" charset="0"/>
              </a:rPr>
              <a:pPr eaLnBrk="1" hangingPunct="1"/>
              <a:t>6</a:t>
            </a:fld>
            <a:endParaRPr lang="en-US" sz="800">
              <a:latin typeface="Calibri" charset="0"/>
            </a:endParaRPr>
          </a:p>
        </p:txBody>
      </p:sp>
      <p:pic>
        <p:nvPicPr>
          <p:cNvPr id="24581" name="Picture 4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4724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Line 5"/>
          <p:cNvSpPr>
            <a:spLocks noChangeShapeType="1"/>
          </p:cNvSpPr>
          <p:nvPr/>
        </p:nvSpPr>
        <p:spPr bwMode="auto">
          <a:xfrm flipV="1">
            <a:off x="4191000" y="4572000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2133600" y="5410200"/>
            <a:ext cx="3581400" cy="6096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 3.5 = 1/6*1 + 1/6*2…+1/6*6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 rot="-5434642">
            <a:off x="969169" y="3166269"/>
            <a:ext cx="120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Probability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4724400" y="487680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/>
      <p:bldP spid="245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Probability Distribution:  Sum of 2 Dice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A465E1-9D02-5F4A-A014-3E1A4931DAE8}" type="slidenum">
              <a:rPr lang="en-US" sz="800">
                <a:latin typeface="Calibri" charset="0"/>
              </a:rPr>
              <a:pPr eaLnBrk="1" hangingPunct="1"/>
              <a:t>7</a:t>
            </a:fld>
            <a:endParaRPr lang="en-US" sz="800">
              <a:latin typeface="Calibri" charset="0"/>
            </a:endParaRPr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 flipV="1">
            <a:off x="3793665" y="5029200"/>
            <a:ext cx="778335" cy="6984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>
            <a:off x="3230479" y="5685732"/>
            <a:ext cx="9144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EV=7</a:t>
            </a:r>
            <a:endParaRPr lang="en-US">
              <a:latin typeface="Calibri" charset="0"/>
            </a:endParaRPr>
          </a:p>
        </p:txBody>
      </p:sp>
      <p:pic>
        <p:nvPicPr>
          <p:cNvPr id="26631" name="Picture 6" descr="di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172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7"/>
          <p:cNvSpPr txBox="1">
            <a:spLocks noChangeArrowheads="1"/>
          </p:cNvSpPr>
          <p:nvPr/>
        </p:nvSpPr>
        <p:spPr bwMode="auto">
          <a:xfrm rot="-5434642">
            <a:off x="174625" y="3024188"/>
            <a:ext cx="15382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Probability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4724400" y="4967288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0" grpId="0" animBg="1"/>
      <p:bldP spid="26632" grpId="0"/>
      <p:bldP spid="266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Probability weighted dispersion of returns around the expected return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Find             ,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Subtract each return from              and square the result.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Multiply each value by its probability, and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Add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Standard Deviation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4B7B0F-7514-D843-B268-A2F246E625FA}" type="slidenum">
              <a:rPr lang="en-US" sz="800">
                <a:latin typeface="Calibri" charset="0"/>
              </a:rPr>
              <a:pPr eaLnBrk="1" hangingPunct="1"/>
              <a:t>8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867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883701"/>
              </p:ext>
            </p:extLst>
          </p:nvPr>
        </p:nvGraphicFramePr>
        <p:xfrm>
          <a:off x="1943100" y="1313657"/>
          <a:ext cx="381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7" name="Equation" r:id="rId4" imgW="164520" imgH="155160" progId="Equation.3">
                  <p:embed/>
                </p:oleObj>
              </mc:Choice>
              <mc:Fallback>
                <p:oleObj name="Equation" r:id="rId4" imgW="164520" imgH="155160" progId="Equation.3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13657"/>
                        <a:ext cx="381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35681"/>
              </p:ext>
            </p:extLst>
          </p:nvPr>
        </p:nvGraphicFramePr>
        <p:xfrm>
          <a:off x="3352800" y="3172732"/>
          <a:ext cx="106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8" name="Equation" r:id="rId6" imgW="393120" imgH="200880" progId="Equation.3">
                  <p:embed/>
                </p:oleObj>
              </mc:Choice>
              <mc:Fallback>
                <p:oleObj name="Equation" r:id="rId6" imgW="393120" imgH="200880" progId="Equation.3">
                  <p:embed/>
                  <p:pic>
                    <p:nvPicPr>
                      <p:cNvPr id="0" name="Picture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172732"/>
                        <a:ext cx="1066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803932"/>
              </p:ext>
            </p:extLst>
          </p:nvPr>
        </p:nvGraphicFramePr>
        <p:xfrm>
          <a:off x="1371600" y="1752600"/>
          <a:ext cx="571500" cy="42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9" name="Equation" r:id="rId8" imgW="356400" imgH="219240" progId="Equation.3">
                  <p:embed/>
                </p:oleObj>
              </mc:Choice>
              <mc:Fallback>
                <p:oleObj name="Equation" r:id="rId8" imgW="356400" imgH="219240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571500" cy="42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7131"/>
              </p:ext>
            </p:extLst>
          </p:nvPr>
        </p:nvGraphicFramePr>
        <p:xfrm>
          <a:off x="3581400" y="2133600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70" name="Equation" r:id="rId10" imgW="365400" imgH="182520" progId="Equation.3">
                  <p:embed/>
                </p:oleObj>
              </mc:Choice>
              <mc:Fallback>
                <p:oleObj name="Equation" r:id="rId10" imgW="365400" imgH="182520" progId="Equation.3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3600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SD of the throw of dice?</a:t>
            </a:r>
          </a:p>
          <a:p>
            <a:pPr lvl="1" eaLnBrk="1" hangingPunct="1"/>
            <a:endParaRPr lang="en-US" b="1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 err="1">
                <a:latin typeface="Calibri" charset="0"/>
                <a:ea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</a:rPr>
              <a:t>: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: 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Units of SD same as the units of the underlying variable:  </a:t>
            </a:r>
          </a:p>
          <a:p>
            <a:pPr lvl="1" eaLnBrk="1" hangingPunct="1"/>
            <a:r>
              <a:rPr lang="en-US" i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 of annual returns--&gt;   % </a:t>
            </a:r>
          </a:p>
          <a:p>
            <a:pPr lvl="1" eaLnBrk="1" hangingPunct="1"/>
            <a:r>
              <a:rPr lang="en-US" i="1" dirty="0" err="1">
                <a:latin typeface="Calibri" charset="0"/>
                <a:ea typeface="ＭＳ Ｐゴシック" charset="0"/>
              </a:rPr>
              <a:t>Var</a:t>
            </a:r>
            <a:r>
              <a:rPr lang="en-US" i="1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of annual returns--&gt;   %</a:t>
            </a:r>
            <a:r>
              <a:rPr lang="en-US" baseline="30000" dirty="0">
                <a:latin typeface="Calibri" charset="0"/>
                <a:ea typeface="ＭＳ Ｐゴシック" charset="0"/>
              </a:rPr>
              <a:t>2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Risk:  Example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08D3BD-EC3D-2E4E-933D-4C8356659286}" type="slidenum">
              <a:rPr lang="en-US" sz="800">
                <a:latin typeface="Calibri" charset="0"/>
              </a:rPr>
              <a:pPr eaLnBrk="1" hangingPunct="1"/>
              <a:t>9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307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9456"/>
              </p:ext>
            </p:extLst>
          </p:nvPr>
        </p:nvGraphicFramePr>
        <p:xfrm>
          <a:off x="1447800" y="1295400"/>
          <a:ext cx="502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7" name="Equation" r:id="rId4" imgW="2605680" imgH="356400" progId="Equation.3">
                  <p:embed/>
                </p:oleObj>
              </mc:Choice>
              <mc:Fallback>
                <p:oleObj name="Equation" r:id="rId4" imgW="2605680" imgH="35640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95400"/>
                        <a:ext cx="5029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3762"/>
              </p:ext>
            </p:extLst>
          </p:nvPr>
        </p:nvGraphicFramePr>
        <p:xfrm>
          <a:off x="1447800" y="2364581"/>
          <a:ext cx="52736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8" name="Equation" r:id="rId6" imgW="2733480" imgH="393120" progId="Equation.3">
                  <p:embed/>
                </p:oleObj>
              </mc:Choice>
              <mc:Fallback>
                <p:oleObj name="Equation" r:id="rId6" imgW="2733480" imgH="39312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364581"/>
                        <a:ext cx="52736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95400" y="914400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probability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0052" y="1924521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outcome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91440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mean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1650626" y="1145232"/>
            <a:ext cx="25774" cy="1501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2370203" y="1145232"/>
            <a:ext cx="68197" cy="3025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</p:cNvCxnSpPr>
          <p:nvPr/>
        </p:nvCxnSpPr>
        <p:spPr>
          <a:xfrm flipH="1" flipV="1">
            <a:off x="2124852" y="1772121"/>
            <a:ext cx="8748" cy="152400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33800" y="4267200"/>
            <a:ext cx="312803" cy="226368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21517</TotalTime>
  <Words>2189</Words>
  <Application>Microsoft Macintosh PowerPoint</Application>
  <PresentationFormat>On-screen Show (4:3)</PresentationFormat>
  <Paragraphs>390</Paragraphs>
  <Slides>47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NSimSun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CG Body - Standard</vt:lpstr>
      <vt:lpstr>Equation</vt:lpstr>
      <vt:lpstr>Worksheet</vt:lpstr>
      <vt:lpstr>Uncertainty, Default, &amp; Risk</vt:lpstr>
      <vt:lpstr>Risk: Percentage Change in SP500 by Year</vt:lpstr>
      <vt:lpstr>Annual returns can obscure useful information </vt:lpstr>
      <vt:lpstr>Random Variables</vt:lpstr>
      <vt:lpstr>Expectation of a Random Variable</vt:lpstr>
      <vt:lpstr>Probability Distribution: Single Die </vt:lpstr>
      <vt:lpstr>Probability Distribution:  Sum of 2 Dice</vt:lpstr>
      <vt:lpstr>Risk</vt:lpstr>
      <vt:lpstr>Risk:  Example</vt:lpstr>
      <vt:lpstr>SDs and the Normal Distribution</vt:lpstr>
      <vt:lpstr>Risk Adverse, Risk Neutral, and Risk Lover</vt:lpstr>
      <vt:lpstr>Debt Risk Factors</vt:lpstr>
      <vt:lpstr>Credit Risk:  Example</vt:lpstr>
      <vt:lpstr>Credit Risk:  Example</vt:lpstr>
      <vt:lpstr>Default Premiums in a Risk Neutral World</vt:lpstr>
      <vt:lpstr>Corporate Bond Ratings</vt:lpstr>
      <vt:lpstr>Corporate Bond Ratings</vt:lpstr>
      <vt:lpstr>Outstanding Credit Ratings</vt:lpstr>
      <vt:lpstr>Breakdown of Ratings</vt:lpstr>
      <vt:lpstr>Bond Ratings:  Investment Grade</vt:lpstr>
      <vt:lpstr>Bond Ratings:  Non-Investment Grade (Junk)</vt:lpstr>
      <vt:lpstr>S&amp;P Ratings:  Investment</vt:lpstr>
      <vt:lpstr>S&amp;P Ratings:  Speculative</vt:lpstr>
      <vt:lpstr>Bond Ratings: Moody’s Financial Metrics Key Ratios (Median 2016)</vt:lpstr>
      <vt:lpstr>Default rates of corporate bonds 1981-2020 by S&amp;P rating at time of issue</vt:lpstr>
      <vt:lpstr>S&amp;P’s 5-Year Transition Rates</vt:lpstr>
      <vt:lpstr>S&amp;P Global Corporate Debt Default Summary</vt:lpstr>
      <vt:lpstr>Moody’s Downgrade of AIG’s Senior Debt (15 July 2021)</vt:lpstr>
      <vt:lpstr> Corporate Spreads (9/20/19)</vt:lpstr>
      <vt:lpstr> Corporate Spreads (9/22/20)</vt:lpstr>
      <vt:lpstr>Corporate Spreads: 1996-2021</vt:lpstr>
      <vt:lpstr>Corporate Spreads:  3/2019 – 9/2021</vt:lpstr>
      <vt:lpstr>Global Yields Fixed Income Markets</vt:lpstr>
      <vt:lpstr> Corporate Spreads (9/22/20): Brink’s 5 ½  maturing on 7/15/25</vt:lpstr>
      <vt:lpstr> Corporate Spreads (9/22/20): Brink’s 5 ½  maturing on 7/15/25</vt:lpstr>
      <vt:lpstr>Debt Risk Premiums</vt:lpstr>
      <vt:lpstr>Global Default Rates:  1981-2020</vt:lpstr>
      <vt:lpstr>Risk and NPV Formula</vt:lpstr>
      <vt:lpstr>Risk and NPV Formula:  Example</vt:lpstr>
      <vt:lpstr>Debt and Equity</vt:lpstr>
      <vt:lpstr>Valuing Debt and Equity: Sample Problem</vt:lpstr>
      <vt:lpstr>Leverage</vt:lpstr>
      <vt:lpstr>Leverage</vt:lpstr>
      <vt:lpstr>Leverage</vt:lpstr>
      <vt:lpstr>X% ASSET and (100-X)% CASH:  P/L Diagram</vt:lpstr>
      <vt:lpstr>Prejudgment Interest</vt:lpstr>
      <vt:lpstr>Amoco Cadiz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313</cp:revision>
  <cp:lastPrinted>2018-09-20T16:06:31Z</cp:lastPrinted>
  <dcterms:created xsi:type="dcterms:W3CDTF">2011-02-13T12:40:17Z</dcterms:created>
  <dcterms:modified xsi:type="dcterms:W3CDTF">2021-09-19T14:13:25Z</dcterms:modified>
</cp:coreProperties>
</file>